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4" r:id="rId3"/>
  </p:sldMasterIdLst>
  <p:notesMasterIdLst>
    <p:notesMasterId r:id="rId21"/>
  </p:notesMasterIdLst>
  <p:sldIdLst>
    <p:sldId id="259" r:id="rId4"/>
    <p:sldId id="278" r:id="rId5"/>
    <p:sldId id="286" r:id="rId6"/>
    <p:sldId id="288" r:id="rId7"/>
    <p:sldId id="285" r:id="rId8"/>
    <p:sldId id="294" r:id="rId9"/>
    <p:sldId id="291" r:id="rId10"/>
    <p:sldId id="261" r:id="rId11"/>
    <p:sldId id="263" r:id="rId12"/>
    <p:sldId id="283" r:id="rId13"/>
    <p:sldId id="277" r:id="rId14"/>
    <p:sldId id="260" r:id="rId15"/>
    <p:sldId id="273" r:id="rId16"/>
    <p:sldId id="295" r:id="rId17"/>
    <p:sldId id="270" r:id="rId18"/>
    <p:sldId id="275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B9A9"/>
    <a:srgbClr val="EE736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70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70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00280-1B68-4CED-A20F-3D30ACE47A00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8211C60-3BF2-409B-BC7A-BC5FB23B50A5}">
      <dgm:prSet phldrT="[Text]"/>
      <dgm:spPr/>
      <dgm:t>
        <a:bodyPr/>
        <a:lstStyle/>
        <a:p>
          <a:r>
            <a:rPr lang="en-GB" dirty="0" smtClean="0">
              <a:latin typeface="Franklin Gothic Book" panose="020B0503020102020204" pitchFamily="34" charset="0"/>
            </a:rPr>
            <a:t>Collectively Influencing </a:t>
          </a:r>
          <a:endParaRPr lang="en-GB" dirty="0">
            <a:latin typeface="Franklin Gothic Book" panose="020B0503020102020204" pitchFamily="34" charset="0"/>
          </a:endParaRPr>
        </a:p>
      </dgm:t>
    </dgm:pt>
    <dgm:pt modelId="{1579E1B8-6A41-40F4-8746-B6A937FCD2C6}" type="parTrans" cxnId="{8DA117EC-1B0A-4E16-BF27-7F76880B7AA0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9471C1E2-6055-4F09-887C-66E8BFC5B9B0}" type="sibTrans" cxnId="{8DA117EC-1B0A-4E16-BF27-7F76880B7AA0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563CDB97-6042-48AA-A281-0CEC71F7B5EF}">
      <dgm:prSet phldrT="[Text]"/>
      <dgm:spPr/>
      <dgm:t>
        <a:bodyPr/>
        <a:lstStyle/>
        <a:p>
          <a:r>
            <a:rPr lang="en-GB" dirty="0" smtClean="0">
              <a:latin typeface="Franklin Gothic Book" panose="020B0503020102020204" pitchFamily="34" charset="0"/>
            </a:rPr>
            <a:t>Building coherence </a:t>
          </a:r>
          <a:endParaRPr lang="en-GB" dirty="0">
            <a:latin typeface="Franklin Gothic Book" panose="020B0503020102020204" pitchFamily="34" charset="0"/>
          </a:endParaRPr>
        </a:p>
      </dgm:t>
    </dgm:pt>
    <dgm:pt modelId="{D4AD6FDF-45AA-48DF-AADE-9B75B074BFC1}" type="parTrans" cxnId="{2CD138DB-B26F-4C63-BA5D-0717D59C4EEC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A1A6EE37-331C-4D9F-B678-4E4960E31513}" type="sibTrans" cxnId="{2CD138DB-B26F-4C63-BA5D-0717D59C4EEC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56F0C5A3-3D1C-4127-86AE-F61294DDB66C}">
      <dgm:prSet phldrT="[Text]"/>
      <dgm:spPr/>
      <dgm:t>
        <a:bodyPr/>
        <a:lstStyle/>
        <a:p>
          <a:r>
            <a:rPr lang="en-GB" dirty="0" smtClean="0">
              <a:latin typeface="Franklin Gothic Book" panose="020B0503020102020204" pitchFamily="34" charset="0"/>
            </a:rPr>
            <a:t>Mobilising through dialogue </a:t>
          </a:r>
          <a:endParaRPr lang="en-GB" dirty="0">
            <a:latin typeface="Franklin Gothic Book" panose="020B0503020102020204" pitchFamily="34" charset="0"/>
          </a:endParaRPr>
        </a:p>
      </dgm:t>
    </dgm:pt>
    <dgm:pt modelId="{43F184F5-2BA4-4E65-842E-FBA5B381E29A}" type="sibTrans" cxnId="{0488B189-E6D3-4FF7-8C65-EA1CEB36E08E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99C4712D-C7E7-43F5-80B8-451B396AF35F}" type="parTrans" cxnId="{0488B189-E6D3-4FF7-8C65-EA1CEB36E08E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BEAAC5CF-2742-4421-9D6F-A9E4BC39A95E}" type="pres">
      <dgm:prSet presAssocID="{AEB00280-1B68-4CED-A20F-3D30ACE47A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B7A0A1-5B51-42FD-B565-F7BD9D3B0D9B}" type="pres">
      <dgm:prSet presAssocID="{A8211C60-3BF2-409B-BC7A-BC5FB23B50A5}" presName="parentLin" presStyleCnt="0"/>
      <dgm:spPr/>
    </dgm:pt>
    <dgm:pt modelId="{FCCEB7F5-D565-4B3F-8427-BB8D61FC3E80}" type="pres">
      <dgm:prSet presAssocID="{A8211C60-3BF2-409B-BC7A-BC5FB23B50A5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297E959A-E630-4CBB-B23A-F32593F0A627}" type="pres">
      <dgm:prSet presAssocID="{A8211C60-3BF2-409B-BC7A-BC5FB23B50A5}" presName="parentText" presStyleLbl="node1" presStyleIdx="0" presStyleCnt="3" custLinFactNeighborX="-3655" custLinFactNeighborY="2488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B4EE10-60D4-42DA-8AED-30D0D19B5D8E}" type="pres">
      <dgm:prSet presAssocID="{A8211C60-3BF2-409B-BC7A-BC5FB23B50A5}" presName="negativeSpace" presStyleCnt="0"/>
      <dgm:spPr/>
    </dgm:pt>
    <dgm:pt modelId="{7688BBB2-1FD3-4438-93E3-A45B2F76DC03}" type="pres">
      <dgm:prSet presAssocID="{A8211C60-3BF2-409B-BC7A-BC5FB23B50A5}" presName="childText" presStyleLbl="conFgAcc1" presStyleIdx="0" presStyleCnt="3" custScaleX="83969" custScaleY="119286" custLinFactNeighborX="-1463" custLinFactNeighborY="-69991">
        <dgm:presLayoutVars>
          <dgm:bulletEnabled val="1"/>
        </dgm:presLayoutVars>
      </dgm:prSet>
      <dgm:spPr/>
    </dgm:pt>
    <dgm:pt modelId="{29ADA27E-72FE-4458-97E8-3DCB834AE3DA}" type="pres">
      <dgm:prSet presAssocID="{9471C1E2-6055-4F09-887C-66E8BFC5B9B0}" presName="spaceBetweenRectangles" presStyleCnt="0"/>
      <dgm:spPr/>
    </dgm:pt>
    <dgm:pt modelId="{31B1B01F-7AC8-47E6-ABB6-1652B0540BA5}" type="pres">
      <dgm:prSet presAssocID="{563CDB97-6042-48AA-A281-0CEC71F7B5EF}" presName="parentLin" presStyleCnt="0"/>
      <dgm:spPr/>
    </dgm:pt>
    <dgm:pt modelId="{06BD3DB0-26BD-47BA-AAA1-F66636CA44EA}" type="pres">
      <dgm:prSet presAssocID="{563CDB97-6042-48AA-A281-0CEC71F7B5EF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214DC3CA-4B5F-4B5B-9100-BF0A7F71C637}" type="pres">
      <dgm:prSet presAssocID="{563CDB97-6042-48AA-A281-0CEC71F7B5EF}" presName="parentText" presStyleLbl="node1" presStyleIdx="1" presStyleCnt="3" custLinFactNeighborX="-3655" custLinFactNeighborY="-588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E0BA3B-34EA-4D0F-A0AB-B9626C96BBF1}" type="pres">
      <dgm:prSet presAssocID="{563CDB97-6042-48AA-A281-0CEC71F7B5EF}" presName="negativeSpace" presStyleCnt="0"/>
      <dgm:spPr/>
    </dgm:pt>
    <dgm:pt modelId="{0D768258-F10C-4A8D-9A2F-5D79172A0A34}" type="pres">
      <dgm:prSet presAssocID="{563CDB97-6042-48AA-A281-0CEC71F7B5EF}" presName="childText" presStyleLbl="conFgAcc1" presStyleIdx="1" presStyleCnt="3" custScaleX="83969" custScaleY="119061" custLinFactNeighborX="-1299" custLinFactNeighborY="-44289">
        <dgm:presLayoutVars>
          <dgm:bulletEnabled val="1"/>
        </dgm:presLayoutVars>
      </dgm:prSet>
      <dgm:spPr/>
    </dgm:pt>
    <dgm:pt modelId="{D58293F5-0D37-4CDA-AE07-A39113DF197E}" type="pres">
      <dgm:prSet presAssocID="{A1A6EE37-331C-4D9F-B678-4E4960E31513}" presName="spaceBetweenRectangles" presStyleCnt="0"/>
      <dgm:spPr/>
    </dgm:pt>
    <dgm:pt modelId="{3C3D7146-8525-4A0F-AE23-2833EE4F90DC}" type="pres">
      <dgm:prSet presAssocID="{56F0C5A3-3D1C-4127-86AE-F61294DDB66C}" presName="parentLin" presStyleCnt="0"/>
      <dgm:spPr/>
    </dgm:pt>
    <dgm:pt modelId="{F4576498-B6AE-43AE-9A50-F0DEC242486F}" type="pres">
      <dgm:prSet presAssocID="{56F0C5A3-3D1C-4127-86AE-F61294DDB66C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F5866C7C-6851-4349-90F4-B5386EF51F01}" type="pres">
      <dgm:prSet presAssocID="{56F0C5A3-3D1C-4127-86AE-F61294DDB66C}" presName="parentText" presStyleLbl="node1" presStyleIdx="2" presStyleCnt="3" custLinFactNeighborX="-3655" custLinFactNeighborY="-506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BB93B2-964C-4313-AC60-15E0A942804F}" type="pres">
      <dgm:prSet presAssocID="{56F0C5A3-3D1C-4127-86AE-F61294DDB66C}" presName="negativeSpace" presStyleCnt="0"/>
      <dgm:spPr/>
    </dgm:pt>
    <dgm:pt modelId="{82F093B9-B1AD-4576-AF4F-E5754346C665}" type="pres">
      <dgm:prSet presAssocID="{56F0C5A3-3D1C-4127-86AE-F61294DDB66C}" presName="childText" presStyleLbl="conFgAcc1" presStyleIdx="2" presStyleCnt="3" custScaleX="83969" custScaleY="119286" custLinFactNeighborX="-268" custLinFactNeighborY="-14174">
        <dgm:presLayoutVars>
          <dgm:bulletEnabled val="1"/>
        </dgm:presLayoutVars>
      </dgm:prSet>
      <dgm:spPr/>
    </dgm:pt>
  </dgm:ptLst>
  <dgm:cxnLst>
    <dgm:cxn modelId="{8DA117EC-1B0A-4E16-BF27-7F76880B7AA0}" srcId="{AEB00280-1B68-4CED-A20F-3D30ACE47A00}" destId="{A8211C60-3BF2-409B-BC7A-BC5FB23B50A5}" srcOrd="0" destOrd="0" parTransId="{1579E1B8-6A41-40F4-8746-B6A937FCD2C6}" sibTransId="{9471C1E2-6055-4F09-887C-66E8BFC5B9B0}"/>
    <dgm:cxn modelId="{AA0EC7D9-3079-4A8E-86C8-241BAEA16880}" type="presOf" srcId="{AEB00280-1B68-4CED-A20F-3D30ACE47A00}" destId="{BEAAC5CF-2742-4421-9D6F-A9E4BC39A95E}" srcOrd="0" destOrd="0" presId="urn:microsoft.com/office/officeart/2005/8/layout/list1"/>
    <dgm:cxn modelId="{E5EC9688-5A26-4712-B4C1-89722AAF2A74}" type="presOf" srcId="{A8211C60-3BF2-409B-BC7A-BC5FB23B50A5}" destId="{FCCEB7F5-D565-4B3F-8427-BB8D61FC3E80}" srcOrd="0" destOrd="0" presId="urn:microsoft.com/office/officeart/2005/8/layout/list1"/>
    <dgm:cxn modelId="{B9138E53-CAE3-4C0E-9B10-1EC0CC21778E}" type="presOf" srcId="{A8211C60-3BF2-409B-BC7A-BC5FB23B50A5}" destId="{297E959A-E630-4CBB-B23A-F32593F0A627}" srcOrd="1" destOrd="0" presId="urn:microsoft.com/office/officeart/2005/8/layout/list1"/>
    <dgm:cxn modelId="{2CD138DB-B26F-4C63-BA5D-0717D59C4EEC}" srcId="{AEB00280-1B68-4CED-A20F-3D30ACE47A00}" destId="{563CDB97-6042-48AA-A281-0CEC71F7B5EF}" srcOrd="1" destOrd="0" parTransId="{D4AD6FDF-45AA-48DF-AADE-9B75B074BFC1}" sibTransId="{A1A6EE37-331C-4D9F-B678-4E4960E31513}"/>
    <dgm:cxn modelId="{34DAC337-7A7A-43B3-823F-362708CC8A12}" type="presOf" srcId="{56F0C5A3-3D1C-4127-86AE-F61294DDB66C}" destId="{F5866C7C-6851-4349-90F4-B5386EF51F01}" srcOrd="1" destOrd="0" presId="urn:microsoft.com/office/officeart/2005/8/layout/list1"/>
    <dgm:cxn modelId="{7E811E1C-80DD-4CA9-8605-C52616486E9D}" type="presOf" srcId="{563CDB97-6042-48AA-A281-0CEC71F7B5EF}" destId="{214DC3CA-4B5F-4B5B-9100-BF0A7F71C637}" srcOrd="1" destOrd="0" presId="urn:microsoft.com/office/officeart/2005/8/layout/list1"/>
    <dgm:cxn modelId="{6C110A78-BBCB-4FB6-B21E-43081756A47D}" type="presOf" srcId="{563CDB97-6042-48AA-A281-0CEC71F7B5EF}" destId="{06BD3DB0-26BD-47BA-AAA1-F66636CA44EA}" srcOrd="0" destOrd="0" presId="urn:microsoft.com/office/officeart/2005/8/layout/list1"/>
    <dgm:cxn modelId="{0488B189-E6D3-4FF7-8C65-EA1CEB36E08E}" srcId="{AEB00280-1B68-4CED-A20F-3D30ACE47A00}" destId="{56F0C5A3-3D1C-4127-86AE-F61294DDB66C}" srcOrd="2" destOrd="0" parTransId="{99C4712D-C7E7-43F5-80B8-451B396AF35F}" sibTransId="{43F184F5-2BA4-4E65-842E-FBA5B381E29A}"/>
    <dgm:cxn modelId="{04928FF8-CB27-4153-87A3-62892DF08DEE}" type="presOf" srcId="{56F0C5A3-3D1C-4127-86AE-F61294DDB66C}" destId="{F4576498-B6AE-43AE-9A50-F0DEC242486F}" srcOrd="0" destOrd="0" presId="urn:microsoft.com/office/officeart/2005/8/layout/list1"/>
    <dgm:cxn modelId="{5A94E116-6D9B-4967-B96B-1A2DA806130E}" type="presParOf" srcId="{BEAAC5CF-2742-4421-9D6F-A9E4BC39A95E}" destId="{ECB7A0A1-5B51-42FD-B565-F7BD9D3B0D9B}" srcOrd="0" destOrd="0" presId="urn:microsoft.com/office/officeart/2005/8/layout/list1"/>
    <dgm:cxn modelId="{742F2472-65F3-48E7-9EE9-55C38B101519}" type="presParOf" srcId="{ECB7A0A1-5B51-42FD-B565-F7BD9D3B0D9B}" destId="{FCCEB7F5-D565-4B3F-8427-BB8D61FC3E80}" srcOrd="0" destOrd="0" presId="urn:microsoft.com/office/officeart/2005/8/layout/list1"/>
    <dgm:cxn modelId="{D37B3A5C-EC13-428E-AA8C-372F380B4089}" type="presParOf" srcId="{ECB7A0A1-5B51-42FD-B565-F7BD9D3B0D9B}" destId="{297E959A-E630-4CBB-B23A-F32593F0A627}" srcOrd="1" destOrd="0" presId="urn:microsoft.com/office/officeart/2005/8/layout/list1"/>
    <dgm:cxn modelId="{01F26FBC-F472-42CA-B2C5-E21B937233F9}" type="presParOf" srcId="{BEAAC5CF-2742-4421-9D6F-A9E4BC39A95E}" destId="{37B4EE10-60D4-42DA-8AED-30D0D19B5D8E}" srcOrd="1" destOrd="0" presId="urn:microsoft.com/office/officeart/2005/8/layout/list1"/>
    <dgm:cxn modelId="{DA18D333-3699-4205-87C1-79FBCA9C4CD2}" type="presParOf" srcId="{BEAAC5CF-2742-4421-9D6F-A9E4BC39A95E}" destId="{7688BBB2-1FD3-4438-93E3-A45B2F76DC03}" srcOrd="2" destOrd="0" presId="urn:microsoft.com/office/officeart/2005/8/layout/list1"/>
    <dgm:cxn modelId="{5406E1B7-168C-4B74-9AD4-304D777A3944}" type="presParOf" srcId="{BEAAC5CF-2742-4421-9D6F-A9E4BC39A95E}" destId="{29ADA27E-72FE-4458-97E8-3DCB834AE3DA}" srcOrd="3" destOrd="0" presId="urn:microsoft.com/office/officeart/2005/8/layout/list1"/>
    <dgm:cxn modelId="{EC554896-0052-4467-96B9-229F19C2E808}" type="presParOf" srcId="{BEAAC5CF-2742-4421-9D6F-A9E4BC39A95E}" destId="{31B1B01F-7AC8-47E6-ABB6-1652B0540BA5}" srcOrd="4" destOrd="0" presId="urn:microsoft.com/office/officeart/2005/8/layout/list1"/>
    <dgm:cxn modelId="{063A1B83-D511-45C1-9317-21F2512875FE}" type="presParOf" srcId="{31B1B01F-7AC8-47E6-ABB6-1652B0540BA5}" destId="{06BD3DB0-26BD-47BA-AAA1-F66636CA44EA}" srcOrd="0" destOrd="0" presId="urn:microsoft.com/office/officeart/2005/8/layout/list1"/>
    <dgm:cxn modelId="{B8C6B6C2-F759-488D-B722-047DBC8A9C78}" type="presParOf" srcId="{31B1B01F-7AC8-47E6-ABB6-1652B0540BA5}" destId="{214DC3CA-4B5F-4B5B-9100-BF0A7F71C637}" srcOrd="1" destOrd="0" presId="urn:microsoft.com/office/officeart/2005/8/layout/list1"/>
    <dgm:cxn modelId="{507FCD34-9681-41F0-B549-C1D483641BD4}" type="presParOf" srcId="{BEAAC5CF-2742-4421-9D6F-A9E4BC39A95E}" destId="{A1E0BA3B-34EA-4D0F-A0AB-B9626C96BBF1}" srcOrd="5" destOrd="0" presId="urn:microsoft.com/office/officeart/2005/8/layout/list1"/>
    <dgm:cxn modelId="{9CA75F29-3AA0-4901-AAEE-D1BB2E2D29E1}" type="presParOf" srcId="{BEAAC5CF-2742-4421-9D6F-A9E4BC39A95E}" destId="{0D768258-F10C-4A8D-9A2F-5D79172A0A34}" srcOrd="6" destOrd="0" presId="urn:microsoft.com/office/officeart/2005/8/layout/list1"/>
    <dgm:cxn modelId="{6593BB45-F626-484A-9A6D-BB9A7DFD182B}" type="presParOf" srcId="{BEAAC5CF-2742-4421-9D6F-A9E4BC39A95E}" destId="{D58293F5-0D37-4CDA-AE07-A39113DF197E}" srcOrd="7" destOrd="0" presId="urn:microsoft.com/office/officeart/2005/8/layout/list1"/>
    <dgm:cxn modelId="{EAC50E38-A814-4F8C-A60B-75532AE1F9B0}" type="presParOf" srcId="{BEAAC5CF-2742-4421-9D6F-A9E4BC39A95E}" destId="{3C3D7146-8525-4A0F-AE23-2833EE4F90DC}" srcOrd="8" destOrd="0" presId="urn:microsoft.com/office/officeart/2005/8/layout/list1"/>
    <dgm:cxn modelId="{71B7EDE8-19E2-41C0-9DA0-BC3B2B631734}" type="presParOf" srcId="{3C3D7146-8525-4A0F-AE23-2833EE4F90DC}" destId="{F4576498-B6AE-43AE-9A50-F0DEC242486F}" srcOrd="0" destOrd="0" presId="urn:microsoft.com/office/officeart/2005/8/layout/list1"/>
    <dgm:cxn modelId="{34D69A47-AA0D-4CA6-88CE-B552A331F280}" type="presParOf" srcId="{3C3D7146-8525-4A0F-AE23-2833EE4F90DC}" destId="{F5866C7C-6851-4349-90F4-B5386EF51F01}" srcOrd="1" destOrd="0" presId="urn:microsoft.com/office/officeart/2005/8/layout/list1"/>
    <dgm:cxn modelId="{8038ADC7-6A85-46A6-924D-A916DA634AAA}" type="presParOf" srcId="{BEAAC5CF-2742-4421-9D6F-A9E4BC39A95E}" destId="{C1BB93B2-964C-4313-AC60-15E0A942804F}" srcOrd="9" destOrd="0" presId="urn:microsoft.com/office/officeart/2005/8/layout/list1"/>
    <dgm:cxn modelId="{D8F7BC72-9723-4FBD-9F99-6EF67CD11C1F}" type="presParOf" srcId="{BEAAC5CF-2742-4421-9D6F-A9E4BC39A95E}" destId="{82F093B9-B1AD-4576-AF4F-E5754346C6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CEDDC-92C2-4473-AC19-9FDA967C3200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BAE01B13-D69B-4280-B040-C788E2325EEE}">
      <dgm:prSet phldrT="[Text]"/>
      <dgm:spPr/>
      <dgm:t>
        <a:bodyPr/>
        <a:lstStyle/>
        <a:p>
          <a:r>
            <a:rPr lang="en-GB" dirty="0" smtClean="0">
              <a:latin typeface="Franklin Gothic Book" panose="020B0503020102020204" pitchFamily="34" charset="0"/>
            </a:rPr>
            <a:t>Measuring and governing</a:t>
          </a:r>
          <a:endParaRPr lang="en-GB" dirty="0">
            <a:latin typeface="Franklin Gothic Book" panose="020B0503020102020204" pitchFamily="34" charset="0"/>
          </a:endParaRPr>
        </a:p>
      </dgm:t>
    </dgm:pt>
    <dgm:pt modelId="{B0609408-83E9-4A7A-ACD0-A45B83418F97}" type="parTrans" cxnId="{A27A8A3D-C49E-4995-9E83-DA0AFF3A7FD9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9A538248-0CAE-4CC1-A469-B414CA25F25E}" type="sibTrans" cxnId="{A27A8A3D-C49E-4995-9E83-DA0AFF3A7FD9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4E3A66C7-F104-4AFB-A58B-1ABA9820324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>
              <a:latin typeface="Franklin Gothic Book" panose="020B0503020102020204" pitchFamily="34" charset="0"/>
            </a:rPr>
            <a:t>Tackling inequality</a:t>
          </a:r>
          <a:endParaRPr lang="en-GB" dirty="0">
            <a:latin typeface="Franklin Gothic Book" panose="020B0503020102020204" pitchFamily="34" charset="0"/>
          </a:endParaRPr>
        </a:p>
      </dgm:t>
    </dgm:pt>
    <dgm:pt modelId="{0CE8172C-9323-45C5-BDD2-807F18D9606D}" type="parTrans" cxnId="{870C97D4-5C50-47E7-B160-3CA31535A790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6D06C6E9-7073-488A-9A46-CE60E9E26FB9}" type="sibTrans" cxnId="{870C97D4-5C50-47E7-B160-3CA31535A790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1216C0B1-FF60-44E9-9F58-2359BF580395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GB" dirty="0" smtClean="0">
              <a:latin typeface="Franklin Gothic Book" panose="020B0503020102020204" pitchFamily="34" charset="0"/>
            </a:rPr>
            <a:t>Valuing nature</a:t>
          </a:r>
          <a:endParaRPr lang="en-GB" dirty="0">
            <a:latin typeface="Franklin Gothic Book" panose="020B0503020102020204" pitchFamily="34" charset="0"/>
          </a:endParaRPr>
        </a:p>
      </dgm:t>
    </dgm:pt>
    <dgm:pt modelId="{C834D38F-3DBC-409C-9CD8-9E3DBCBD9C5E}" type="parTrans" cxnId="{746E5994-C1AB-4AAA-8BCF-857C9E930C35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1A678CEE-676B-45F7-ABBA-D6E643DE7EBD}" type="sibTrans" cxnId="{746E5994-C1AB-4AAA-8BCF-857C9E930C35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5ED47CE9-6674-4D79-893B-EB2D8FAE74C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GB" dirty="0" smtClean="0">
              <a:latin typeface="Franklin Gothic Book" panose="020B0503020102020204" pitchFamily="34" charset="0"/>
            </a:rPr>
            <a:t>Reforming financial systems</a:t>
          </a:r>
          <a:endParaRPr lang="en-GB" dirty="0">
            <a:latin typeface="Franklin Gothic Book" panose="020B0503020102020204" pitchFamily="34" charset="0"/>
          </a:endParaRPr>
        </a:p>
      </dgm:t>
    </dgm:pt>
    <dgm:pt modelId="{5F4E4740-E95F-4CF0-9101-7CCBDAD5FE2E}" type="parTrans" cxnId="{7AF29555-1889-4A7D-910A-72D60C84850A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93188945-F39B-432D-86A5-B6262AEBA85F}" type="sibTrans" cxnId="{7AF29555-1889-4A7D-910A-72D60C84850A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BA44298A-5927-4301-8F2F-75E4C40536C4}">
      <dgm:prSet/>
      <dgm:spPr>
        <a:solidFill>
          <a:srgbClr val="92D050"/>
        </a:solidFill>
      </dgm:spPr>
      <dgm:t>
        <a:bodyPr/>
        <a:lstStyle/>
        <a:p>
          <a:r>
            <a:rPr lang="en-GB" dirty="0" smtClean="0">
              <a:latin typeface="Franklin Gothic Book" panose="020B0503020102020204" pitchFamily="34" charset="0"/>
            </a:rPr>
            <a:t>Greening economic sectors</a:t>
          </a:r>
          <a:endParaRPr lang="en-GB" dirty="0">
            <a:latin typeface="Franklin Gothic Book" panose="020B0503020102020204" pitchFamily="34" charset="0"/>
          </a:endParaRPr>
        </a:p>
      </dgm:t>
    </dgm:pt>
    <dgm:pt modelId="{D891D5EC-FA99-40A4-A7D3-E47F0EF97B0A}" type="parTrans" cxnId="{5FC6F9D9-D0F9-449A-BD95-9C5A09ACC854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E2635ED0-25D8-4706-9CF9-DAF9339B77FA}" type="sibTrans" cxnId="{5FC6F9D9-D0F9-449A-BD95-9C5A09ACC854}">
      <dgm:prSet/>
      <dgm:spPr/>
      <dgm:t>
        <a:bodyPr/>
        <a:lstStyle/>
        <a:p>
          <a:endParaRPr lang="en-GB">
            <a:latin typeface="Libre Franklin Light" panose="00000400000000000000" pitchFamily="2" charset="0"/>
          </a:endParaRPr>
        </a:p>
      </dgm:t>
    </dgm:pt>
    <dgm:pt modelId="{3BF3C2C2-1EC4-4DD5-819B-48CB787E7D22}" type="pres">
      <dgm:prSet presAssocID="{070CEDDC-92C2-4473-AC19-9FDA967C3200}" presName="linearFlow" presStyleCnt="0">
        <dgm:presLayoutVars>
          <dgm:dir/>
          <dgm:resizeHandles val="exact"/>
        </dgm:presLayoutVars>
      </dgm:prSet>
      <dgm:spPr/>
    </dgm:pt>
    <dgm:pt modelId="{5A39CE49-BC69-4C39-97A9-1EA71328F4EC}" type="pres">
      <dgm:prSet presAssocID="{BAE01B13-D69B-4280-B040-C788E2325EEE}" presName="composite" presStyleCnt="0"/>
      <dgm:spPr/>
    </dgm:pt>
    <dgm:pt modelId="{8A878410-AC90-4E9A-A3F0-9B44BC2FAB0D}" type="pres">
      <dgm:prSet presAssocID="{BAE01B13-D69B-4280-B040-C788E2325EEE}" presName="imgShp" presStyleLbl="fgImgPlace1" presStyleIdx="0" presStyleCnt="5" custScaleX="191767" custScaleY="205135" custLinFactNeighborX="-9885" custLinFactNeighborY="418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DA1BFAA-F569-4CF6-ADE6-4CF4147B71B4}" type="pres">
      <dgm:prSet presAssocID="{BAE01B13-D69B-4280-B040-C788E2325EEE}" presName="txShp" presStyleLbl="node1" presStyleIdx="0" presStyleCnt="5" custScaleX="97637" custLinFactNeighborX="-2922" custLinFactNeighborY="368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4BB8E2-477B-4330-9233-F4F504F421C7}" type="pres">
      <dgm:prSet presAssocID="{9A538248-0CAE-4CC1-A469-B414CA25F25E}" presName="spacing" presStyleCnt="0"/>
      <dgm:spPr/>
    </dgm:pt>
    <dgm:pt modelId="{1D5AA074-1EBA-4E4C-88E8-2D2C85E25FBD}" type="pres">
      <dgm:prSet presAssocID="{5ED47CE9-6674-4D79-893B-EB2D8FAE74CC}" presName="composite" presStyleCnt="0"/>
      <dgm:spPr/>
    </dgm:pt>
    <dgm:pt modelId="{B0F695BE-FF0D-4677-899F-2541334AEBF0}" type="pres">
      <dgm:prSet presAssocID="{5ED47CE9-6674-4D79-893B-EB2D8FAE74CC}" presName="imgShp" presStyleLbl="fgImgPlace1" presStyleIdx="1" presStyleCnt="5" custScaleX="183453" custScaleY="13252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B"/>
        </a:p>
      </dgm:t>
    </dgm:pt>
    <dgm:pt modelId="{FAAD833B-3F8D-428A-8D2E-5C04FC323907}" type="pres">
      <dgm:prSet presAssocID="{5ED47CE9-6674-4D79-893B-EB2D8FAE74CC}" presName="txShp" presStyleLbl="node1" presStyleIdx="1" presStyleCnt="5" custScaleX="96522" custLinFactNeighborX="-2170" custLinFactNeighborY="-9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8CCBF3-11DC-4F61-85A7-A071253854DC}" type="pres">
      <dgm:prSet presAssocID="{93188945-F39B-432D-86A5-B6262AEBA85F}" presName="spacing" presStyleCnt="0"/>
      <dgm:spPr/>
    </dgm:pt>
    <dgm:pt modelId="{D34A72F0-C2E3-4D7A-917C-91BF794E355E}" type="pres">
      <dgm:prSet presAssocID="{BA44298A-5927-4301-8F2F-75E4C40536C4}" presName="composite" presStyleCnt="0"/>
      <dgm:spPr/>
    </dgm:pt>
    <dgm:pt modelId="{F01CDF0E-7F0E-435F-BA66-361F30F534FB}" type="pres">
      <dgm:prSet presAssocID="{BA44298A-5927-4301-8F2F-75E4C40536C4}" presName="imgShp" presStyleLbl="fgImgPlace1" presStyleIdx="2" presStyleCnt="5" custScaleX="194933" custScaleY="13774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7436EFDC-C8C4-49CD-AEE1-77CF52D03C59}" type="pres">
      <dgm:prSet presAssocID="{BA44298A-5927-4301-8F2F-75E4C40536C4}" presName="txShp" presStyleLbl="node1" presStyleIdx="2" presStyleCnt="5" custScaleX="95727" custLinFactNeighborX="-2041" custLinFactNeighborY="-46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C7A30E-5637-492C-84E4-CB32590D1C48}" type="pres">
      <dgm:prSet presAssocID="{E2635ED0-25D8-4706-9CF9-DAF9339B77FA}" presName="spacing" presStyleCnt="0"/>
      <dgm:spPr/>
    </dgm:pt>
    <dgm:pt modelId="{037C0C93-47AD-410B-96BD-A49D78C07904}" type="pres">
      <dgm:prSet presAssocID="{4E3A66C7-F104-4AFB-A58B-1ABA98203249}" presName="composite" presStyleCnt="0"/>
      <dgm:spPr/>
    </dgm:pt>
    <dgm:pt modelId="{28975DA6-233C-4D47-9AEE-6FBE414AFC1E}" type="pres">
      <dgm:prSet presAssocID="{4E3A66C7-F104-4AFB-A58B-1ABA98203249}" presName="imgShp" presStyleLbl="fgImgPlace1" presStyleIdx="3" presStyleCnt="5" custScaleX="213566" custScaleY="16480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2E309226-31E2-4FFB-8F18-D847F904ED84}" type="pres">
      <dgm:prSet presAssocID="{4E3A66C7-F104-4AFB-A58B-1ABA98203249}" presName="txShp" presStyleLbl="node1" presStyleIdx="3" presStyleCnt="5" custLinFactNeighborX="-3431" custLinFactNeighborY="-22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D0617A-784E-463C-8E8F-222DE6D1B6E4}" type="pres">
      <dgm:prSet presAssocID="{6D06C6E9-7073-488A-9A46-CE60E9E26FB9}" presName="spacing" presStyleCnt="0"/>
      <dgm:spPr/>
    </dgm:pt>
    <dgm:pt modelId="{7834A069-FA0D-453C-9CBB-A0FE3D4AA373}" type="pres">
      <dgm:prSet presAssocID="{1216C0B1-FF60-44E9-9F58-2359BF580395}" presName="composite" presStyleCnt="0"/>
      <dgm:spPr/>
    </dgm:pt>
    <dgm:pt modelId="{3A1F4527-1AEC-4B7D-A855-5B8F83D5BF1A}" type="pres">
      <dgm:prSet presAssocID="{1216C0B1-FF60-44E9-9F58-2359BF580395}" presName="imgShp" presStyleLbl="fgImgPlace1" presStyleIdx="4" presStyleCnt="5" custScaleX="234553" custScaleY="167188" custLinFactNeighborX="6372" custLinFactNeighborY="1228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2C35E5D4-491A-405C-9149-E361602D401D}" type="pres">
      <dgm:prSet presAssocID="{1216C0B1-FF60-44E9-9F58-2359BF580395}" presName="txShp" presStyleLbl="node1" presStyleIdx="4" presStyleCnt="5" custLinFactNeighborX="-3922" custLinFactNeighborY="27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F29555-1889-4A7D-910A-72D60C84850A}" srcId="{070CEDDC-92C2-4473-AC19-9FDA967C3200}" destId="{5ED47CE9-6674-4D79-893B-EB2D8FAE74CC}" srcOrd="1" destOrd="0" parTransId="{5F4E4740-E95F-4CF0-9101-7CCBDAD5FE2E}" sibTransId="{93188945-F39B-432D-86A5-B6262AEBA85F}"/>
    <dgm:cxn modelId="{9CE774F1-16EB-45AC-B49B-39BFA37CEF23}" type="presOf" srcId="{4E3A66C7-F104-4AFB-A58B-1ABA98203249}" destId="{2E309226-31E2-4FFB-8F18-D847F904ED84}" srcOrd="0" destOrd="0" presId="urn:microsoft.com/office/officeart/2005/8/layout/vList3"/>
    <dgm:cxn modelId="{26C59DEE-6AB6-46EB-A3F6-0CD18C018D67}" type="presOf" srcId="{5ED47CE9-6674-4D79-893B-EB2D8FAE74CC}" destId="{FAAD833B-3F8D-428A-8D2E-5C04FC323907}" srcOrd="0" destOrd="0" presId="urn:microsoft.com/office/officeart/2005/8/layout/vList3"/>
    <dgm:cxn modelId="{746E5994-C1AB-4AAA-8BCF-857C9E930C35}" srcId="{070CEDDC-92C2-4473-AC19-9FDA967C3200}" destId="{1216C0B1-FF60-44E9-9F58-2359BF580395}" srcOrd="4" destOrd="0" parTransId="{C834D38F-3DBC-409C-9CD8-9E3DBCBD9C5E}" sibTransId="{1A678CEE-676B-45F7-ABBA-D6E643DE7EBD}"/>
    <dgm:cxn modelId="{BCACE293-B944-400E-8C77-41B2695FED41}" type="presOf" srcId="{BA44298A-5927-4301-8F2F-75E4C40536C4}" destId="{7436EFDC-C8C4-49CD-AEE1-77CF52D03C59}" srcOrd="0" destOrd="0" presId="urn:microsoft.com/office/officeart/2005/8/layout/vList3"/>
    <dgm:cxn modelId="{FCC72950-F343-402B-8AD7-7F7BF0D8A037}" type="presOf" srcId="{BAE01B13-D69B-4280-B040-C788E2325EEE}" destId="{7DA1BFAA-F569-4CF6-ADE6-4CF4147B71B4}" srcOrd="0" destOrd="0" presId="urn:microsoft.com/office/officeart/2005/8/layout/vList3"/>
    <dgm:cxn modelId="{F7063C35-33F2-4450-A813-71F8219D725C}" type="presOf" srcId="{070CEDDC-92C2-4473-AC19-9FDA967C3200}" destId="{3BF3C2C2-1EC4-4DD5-819B-48CB787E7D22}" srcOrd="0" destOrd="0" presId="urn:microsoft.com/office/officeart/2005/8/layout/vList3"/>
    <dgm:cxn modelId="{5FC6F9D9-D0F9-449A-BD95-9C5A09ACC854}" srcId="{070CEDDC-92C2-4473-AC19-9FDA967C3200}" destId="{BA44298A-5927-4301-8F2F-75E4C40536C4}" srcOrd="2" destOrd="0" parTransId="{D891D5EC-FA99-40A4-A7D3-E47F0EF97B0A}" sibTransId="{E2635ED0-25D8-4706-9CF9-DAF9339B77FA}"/>
    <dgm:cxn modelId="{870C97D4-5C50-47E7-B160-3CA31535A790}" srcId="{070CEDDC-92C2-4473-AC19-9FDA967C3200}" destId="{4E3A66C7-F104-4AFB-A58B-1ABA98203249}" srcOrd="3" destOrd="0" parTransId="{0CE8172C-9323-45C5-BDD2-807F18D9606D}" sibTransId="{6D06C6E9-7073-488A-9A46-CE60E9E26FB9}"/>
    <dgm:cxn modelId="{58E03B33-FEB0-4026-87AD-C08B91CC1C66}" type="presOf" srcId="{1216C0B1-FF60-44E9-9F58-2359BF580395}" destId="{2C35E5D4-491A-405C-9149-E361602D401D}" srcOrd="0" destOrd="0" presId="urn:microsoft.com/office/officeart/2005/8/layout/vList3"/>
    <dgm:cxn modelId="{A27A8A3D-C49E-4995-9E83-DA0AFF3A7FD9}" srcId="{070CEDDC-92C2-4473-AC19-9FDA967C3200}" destId="{BAE01B13-D69B-4280-B040-C788E2325EEE}" srcOrd="0" destOrd="0" parTransId="{B0609408-83E9-4A7A-ACD0-A45B83418F97}" sibTransId="{9A538248-0CAE-4CC1-A469-B414CA25F25E}"/>
    <dgm:cxn modelId="{5BE73CB0-F10A-4DEC-A3F8-B7F6CC2DFAFD}" type="presParOf" srcId="{3BF3C2C2-1EC4-4DD5-819B-48CB787E7D22}" destId="{5A39CE49-BC69-4C39-97A9-1EA71328F4EC}" srcOrd="0" destOrd="0" presId="urn:microsoft.com/office/officeart/2005/8/layout/vList3"/>
    <dgm:cxn modelId="{54725B7E-0E75-40A6-A582-676C8CDA8FA6}" type="presParOf" srcId="{5A39CE49-BC69-4C39-97A9-1EA71328F4EC}" destId="{8A878410-AC90-4E9A-A3F0-9B44BC2FAB0D}" srcOrd="0" destOrd="0" presId="urn:microsoft.com/office/officeart/2005/8/layout/vList3"/>
    <dgm:cxn modelId="{D4F3822A-2254-4CE5-9EF0-5EA27867F7F5}" type="presParOf" srcId="{5A39CE49-BC69-4C39-97A9-1EA71328F4EC}" destId="{7DA1BFAA-F569-4CF6-ADE6-4CF4147B71B4}" srcOrd="1" destOrd="0" presId="urn:microsoft.com/office/officeart/2005/8/layout/vList3"/>
    <dgm:cxn modelId="{6258CD93-3F0C-432E-AFEB-CB2AEAF9E12F}" type="presParOf" srcId="{3BF3C2C2-1EC4-4DD5-819B-48CB787E7D22}" destId="{594BB8E2-477B-4330-9233-F4F504F421C7}" srcOrd="1" destOrd="0" presId="urn:microsoft.com/office/officeart/2005/8/layout/vList3"/>
    <dgm:cxn modelId="{9E8B7037-C7A2-4BE6-8981-B297B0FE36BB}" type="presParOf" srcId="{3BF3C2C2-1EC4-4DD5-819B-48CB787E7D22}" destId="{1D5AA074-1EBA-4E4C-88E8-2D2C85E25FBD}" srcOrd="2" destOrd="0" presId="urn:microsoft.com/office/officeart/2005/8/layout/vList3"/>
    <dgm:cxn modelId="{045767EE-5D37-400E-BD90-3ABAA24934FB}" type="presParOf" srcId="{1D5AA074-1EBA-4E4C-88E8-2D2C85E25FBD}" destId="{B0F695BE-FF0D-4677-899F-2541334AEBF0}" srcOrd="0" destOrd="0" presId="urn:microsoft.com/office/officeart/2005/8/layout/vList3"/>
    <dgm:cxn modelId="{D506C755-A5A8-4F4B-8C67-B0FA1F676C6B}" type="presParOf" srcId="{1D5AA074-1EBA-4E4C-88E8-2D2C85E25FBD}" destId="{FAAD833B-3F8D-428A-8D2E-5C04FC323907}" srcOrd="1" destOrd="0" presId="urn:microsoft.com/office/officeart/2005/8/layout/vList3"/>
    <dgm:cxn modelId="{44A7693F-BA22-432B-8D4B-7395091E2AE5}" type="presParOf" srcId="{3BF3C2C2-1EC4-4DD5-819B-48CB787E7D22}" destId="{C08CCBF3-11DC-4F61-85A7-A071253854DC}" srcOrd="3" destOrd="0" presId="urn:microsoft.com/office/officeart/2005/8/layout/vList3"/>
    <dgm:cxn modelId="{25475008-8C86-44C0-8C95-628148A2847C}" type="presParOf" srcId="{3BF3C2C2-1EC4-4DD5-819B-48CB787E7D22}" destId="{D34A72F0-C2E3-4D7A-917C-91BF794E355E}" srcOrd="4" destOrd="0" presId="urn:microsoft.com/office/officeart/2005/8/layout/vList3"/>
    <dgm:cxn modelId="{D3F698D7-DF01-4909-9BD1-AC7C8B7A55F7}" type="presParOf" srcId="{D34A72F0-C2E3-4D7A-917C-91BF794E355E}" destId="{F01CDF0E-7F0E-435F-BA66-361F30F534FB}" srcOrd="0" destOrd="0" presId="urn:microsoft.com/office/officeart/2005/8/layout/vList3"/>
    <dgm:cxn modelId="{3ACC5857-EF03-416D-9FE3-E1F9E6B8E27A}" type="presParOf" srcId="{D34A72F0-C2E3-4D7A-917C-91BF794E355E}" destId="{7436EFDC-C8C4-49CD-AEE1-77CF52D03C59}" srcOrd="1" destOrd="0" presId="urn:microsoft.com/office/officeart/2005/8/layout/vList3"/>
    <dgm:cxn modelId="{C32223EF-5F05-4D28-A9CC-1744012F8F2F}" type="presParOf" srcId="{3BF3C2C2-1EC4-4DD5-819B-48CB787E7D22}" destId="{91C7A30E-5637-492C-84E4-CB32590D1C48}" srcOrd="5" destOrd="0" presId="urn:microsoft.com/office/officeart/2005/8/layout/vList3"/>
    <dgm:cxn modelId="{0AE8D4DD-D880-4718-81E2-26C40E2E6AB7}" type="presParOf" srcId="{3BF3C2C2-1EC4-4DD5-819B-48CB787E7D22}" destId="{037C0C93-47AD-410B-96BD-A49D78C07904}" srcOrd="6" destOrd="0" presId="urn:microsoft.com/office/officeart/2005/8/layout/vList3"/>
    <dgm:cxn modelId="{E801DD75-863F-4282-83E6-7F6BED539D9F}" type="presParOf" srcId="{037C0C93-47AD-410B-96BD-A49D78C07904}" destId="{28975DA6-233C-4D47-9AEE-6FBE414AFC1E}" srcOrd="0" destOrd="0" presId="urn:microsoft.com/office/officeart/2005/8/layout/vList3"/>
    <dgm:cxn modelId="{D38FF3CE-4DC7-4E0C-8467-DF69595E7C85}" type="presParOf" srcId="{037C0C93-47AD-410B-96BD-A49D78C07904}" destId="{2E309226-31E2-4FFB-8F18-D847F904ED84}" srcOrd="1" destOrd="0" presId="urn:microsoft.com/office/officeart/2005/8/layout/vList3"/>
    <dgm:cxn modelId="{2CF4F987-37EF-4893-8406-F007B6C98D43}" type="presParOf" srcId="{3BF3C2C2-1EC4-4DD5-819B-48CB787E7D22}" destId="{EDD0617A-784E-463C-8E8F-222DE6D1B6E4}" srcOrd="7" destOrd="0" presId="urn:microsoft.com/office/officeart/2005/8/layout/vList3"/>
    <dgm:cxn modelId="{2144D5A2-58E7-49A3-8126-8A113E5FC45F}" type="presParOf" srcId="{3BF3C2C2-1EC4-4DD5-819B-48CB787E7D22}" destId="{7834A069-FA0D-453C-9CBB-A0FE3D4AA373}" srcOrd="8" destOrd="0" presId="urn:microsoft.com/office/officeart/2005/8/layout/vList3"/>
    <dgm:cxn modelId="{6EF4BA64-E288-4758-B916-5358618395F8}" type="presParOf" srcId="{7834A069-FA0D-453C-9CBB-A0FE3D4AA373}" destId="{3A1F4527-1AEC-4B7D-A855-5B8F83D5BF1A}" srcOrd="0" destOrd="0" presId="urn:microsoft.com/office/officeart/2005/8/layout/vList3"/>
    <dgm:cxn modelId="{B3A19E9C-D5DB-4E1C-BB46-92BDCFEE0CC0}" type="presParOf" srcId="{7834A069-FA0D-453C-9CBB-A0FE3D4AA373}" destId="{2C35E5D4-491A-405C-9149-E361602D40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BBB2-1FD3-4438-93E3-A45B2F76DC03}">
      <dsp:nvSpPr>
        <dsp:cNvPr id="0" name=""/>
        <dsp:cNvSpPr/>
      </dsp:nvSpPr>
      <dsp:spPr>
        <a:xfrm>
          <a:off x="0" y="337219"/>
          <a:ext cx="3959991" cy="8717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E959A-E630-4CBB-B23A-F32593F0A627}">
      <dsp:nvSpPr>
        <dsp:cNvPr id="0" name=""/>
        <dsp:cNvSpPr/>
      </dsp:nvSpPr>
      <dsp:spPr>
        <a:xfrm>
          <a:off x="227182" y="231794"/>
          <a:ext cx="3301211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78" tIns="0" rIns="124778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Franklin Gothic Book" panose="020B0503020102020204" pitchFamily="34" charset="0"/>
            </a:rPr>
            <a:t>Collectively Influencing </a:t>
          </a:r>
          <a:endParaRPr lang="en-GB" sz="2900" kern="1200" dirty="0">
            <a:latin typeface="Franklin Gothic Book" panose="020B0503020102020204" pitchFamily="34" charset="0"/>
          </a:endParaRPr>
        </a:p>
      </dsp:txBody>
      <dsp:txXfrm>
        <a:off x="268972" y="273584"/>
        <a:ext cx="3217631" cy="772500"/>
      </dsp:txXfrm>
    </dsp:sp>
    <dsp:sp modelId="{0D768258-F10C-4A8D-9A2F-5D79172A0A34}">
      <dsp:nvSpPr>
        <dsp:cNvPr id="0" name=""/>
        <dsp:cNvSpPr/>
      </dsp:nvSpPr>
      <dsp:spPr>
        <a:xfrm>
          <a:off x="0" y="1833850"/>
          <a:ext cx="3959991" cy="8700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166654"/>
              <a:satOff val="28807"/>
              <a:lumOff val="10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DC3CA-4B5F-4B5B-9100-BF0A7F71C637}">
      <dsp:nvSpPr>
        <dsp:cNvPr id="0" name=""/>
        <dsp:cNvSpPr/>
      </dsp:nvSpPr>
      <dsp:spPr>
        <a:xfrm>
          <a:off x="227182" y="1424769"/>
          <a:ext cx="3301211" cy="856080"/>
        </a:xfrm>
        <a:prstGeom prst="roundRect">
          <a:avLst/>
        </a:prstGeom>
        <a:gradFill rotWithShape="0">
          <a:gsLst>
            <a:gs pos="0">
              <a:schemeClr val="accent2">
                <a:hueOff val="-4166654"/>
                <a:satOff val="28807"/>
                <a:lumOff val="10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66654"/>
                <a:satOff val="28807"/>
                <a:lumOff val="10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66654"/>
                <a:satOff val="28807"/>
                <a:lumOff val="10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78" tIns="0" rIns="124778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Franklin Gothic Book" panose="020B0503020102020204" pitchFamily="34" charset="0"/>
            </a:rPr>
            <a:t>Building coherence </a:t>
          </a:r>
          <a:endParaRPr lang="en-GB" sz="2900" kern="1200" dirty="0">
            <a:latin typeface="Franklin Gothic Book" panose="020B0503020102020204" pitchFamily="34" charset="0"/>
          </a:endParaRPr>
        </a:p>
      </dsp:txBody>
      <dsp:txXfrm>
        <a:off x="268972" y="1466559"/>
        <a:ext cx="3217631" cy="772500"/>
      </dsp:txXfrm>
    </dsp:sp>
    <dsp:sp modelId="{82F093B9-B1AD-4576-AF4F-E5754346C665}">
      <dsp:nvSpPr>
        <dsp:cNvPr id="0" name=""/>
        <dsp:cNvSpPr/>
      </dsp:nvSpPr>
      <dsp:spPr>
        <a:xfrm>
          <a:off x="0" y="3297274"/>
          <a:ext cx="3959991" cy="8717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8333307"/>
              <a:satOff val="57614"/>
              <a:lumOff val="213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66C7C-6851-4349-90F4-B5386EF51F01}">
      <dsp:nvSpPr>
        <dsp:cNvPr id="0" name=""/>
        <dsp:cNvSpPr/>
      </dsp:nvSpPr>
      <dsp:spPr>
        <a:xfrm>
          <a:off x="227182" y="2886535"/>
          <a:ext cx="3301211" cy="856080"/>
        </a:xfrm>
        <a:prstGeom prst="roundRect">
          <a:avLst/>
        </a:prstGeom>
        <a:gradFill rotWithShape="0">
          <a:gsLst>
            <a:gs pos="0">
              <a:schemeClr val="accent2">
                <a:hueOff val="-8333307"/>
                <a:satOff val="57614"/>
                <a:lumOff val="2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33307"/>
                <a:satOff val="57614"/>
                <a:lumOff val="2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33307"/>
                <a:satOff val="57614"/>
                <a:lumOff val="2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778" tIns="0" rIns="124778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Franklin Gothic Book" panose="020B0503020102020204" pitchFamily="34" charset="0"/>
            </a:rPr>
            <a:t>Mobilising through dialogue </a:t>
          </a:r>
          <a:endParaRPr lang="en-GB" sz="2900" kern="1200" dirty="0">
            <a:latin typeface="Franklin Gothic Book" panose="020B0503020102020204" pitchFamily="34" charset="0"/>
          </a:endParaRPr>
        </a:p>
      </dsp:txBody>
      <dsp:txXfrm>
        <a:off x="268972" y="2928325"/>
        <a:ext cx="3217631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1BFAA-F569-4CF6-ADE6-4CF4147B71B4}">
      <dsp:nvSpPr>
        <dsp:cNvPr id="0" name=""/>
        <dsp:cNvSpPr/>
      </dsp:nvSpPr>
      <dsp:spPr>
        <a:xfrm rot="10800000">
          <a:off x="955961" y="280872"/>
          <a:ext cx="3272765" cy="31331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16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Franklin Gothic Book" panose="020B0503020102020204" pitchFamily="34" charset="0"/>
            </a:rPr>
            <a:t>Measuring and governing</a:t>
          </a:r>
          <a:endParaRPr lang="en-GB" sz="1500" kern="1200" dirty="0">
            <a:latin typeface="Franklin Gothic Book" panose="020B0503020102020204" pitchFamily="34" charset="0"/>
          </a:endParaRPr>
        </a:p>
      </dsp:txBody>
      <dsp:txXfrm rot="10800000">
        <a:off x="1034289" y="280872"/>
        <a:ext cx="3194437" cy="313312"/>
      </dsp:txXfrm>
    </dsp:sp>
    <dsp:sp modelId="{8A878410-AC90-4E9A-A3F0-9B44BC2FAB0D}">
      <dsp:nvSpPr>
        <dsp:cNvPr id="0" name=""/>
        <dsp:cNvSpPr/>
      </dsp:nvSpPr>
      <dsp:spPr>
        <a:xfrm>
          <a:off x="682917" y="131837"/>
          <a:ext cx="600829" cy="6427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833B-3F8D-428A-8D2E-5C04FC323907}">
      <dsp:nvSpPr>
        <dsp:cNvPr id="0" name=""/>
        <dsp:cNvSpPr/>
      </dsp:nvSpPr>
      <dsp:spPr>
        <a:xfrm rot="10800000">
          <a:off x="1002687" y="784800"/>
          <a:ext cx="3235390" cy="313312"/>
        </a:xfrm>
        <a:prstGeom prst="homePlate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16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Franklin Gothic Book" panose="020B0503020102020204" pitchFamily="34" charset="0"/>
            </a:rPr>
            <a:t>Reforming financial systems</a:t>
          </a:r>
          <a:endParaRPr lang="en-GB" sz="1500" kern="1200" dirty="0">
            <a:latin typeface="Franklin Gothic Book" panose="020B0503020102020204" pitchFamily="34" charset="0"/>
          </a:endParaRPr>
        </a:p>
      </dsp:txBody>
      <dsp:txXfrm rot="10800000">
        <a:off x="1081015" y="784800"/>
        <a:ext cx="3157062" cy="313312"/>
      </dsp:txXfrm>
    </dsp:sp>
    <dsp:sp modelId="{B0F695BE-FF0D-4677-899F-2541334AEBF0}">
      <dsp:nvSpPr>
        <dsp:cNvPr id="0" name=""/>
        <dsp:cNvSpPr/>
      </dsp:nvSpPr>
      <dsp:spPr>
        <a:xfrm>
          <a:off x="729744" y="736845"/>
          <a:ext cx="574780" cy="41521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6EFDC-C8C4-49CD-AEE1-77CF52D03C59}">
      <dsp:nvSpPr>
        <dsp:cNvPr id="0" name=""/>
        <dsp:cNvSpPr/>
      </dsp:nvSpPr>
      <dsp:spPr>
        <a:xfrm rot="10800000">
          <a:off x="1035989" y="1289992"/>
          <a:ext cx="3208742" cy="31331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16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Franklin Gothic Book" panose="020B0503020102020204" pitchFamily="34" charset="0"/>
            </a:rPr>
            <a:t>Greening economic sectors</a:t>
          </a:r>
          <a:endParaRPr lang="en-GB" sz="1500" kern="1200" dirty="0">
            <a:latin typeface="Franklin Gothic Book" panose="020B0503020102020204" pitchFamily="34" charset="0"/>
          </a:endParaRPr>
        </a:p>
      </dsp:txBody>
      <dsp:txXfrm rot="10800000">
        <a:off x="1114317" y="1289992"/>
        <a:ext cx="3130414" cy="313312"/>
      </dsp:txXfrm>
    </dsp:sp>
    <dsp:sp modelId="{F01CDF0E-7F0E-435F-BA66-361F30F534FB}">
      <dsp:nvSpPr>
        <dsp:cNvPr id="0" name=""/>
        <dsp:cNvSpPr/>
      </dsp:nvSpPr>
      <dsp:spPr>
        <a:xfrm>
          <a:off x="727414" y="1245585"/>
          <a:ext cx="610748" cy="43155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09226-31E2-4FFB-8F18-D847F904ED84}">
      <dsp:nvSpPr>
        <dsp:cNvPr id="0" name=""/>
        <dsp:cNvSpPr/>
      </dsp:nvSpPr>
      <dsp:spPr>
        <a:xfrm rot="10800000">
          <a:off x="896569" y="1865047"/>
          <a:ext cx="3351972" cy="313312"/>
        </a:xfrm>
        <a:prstGeom prst="homePlat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16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Franklin Gothic Book" panose="020B0503020102020204" pitchFamily="34" charset="0"/>
            </a:rPr>
            <a:t>Tackling inequality</a:t>
          </a:r>
          <a:endParaRPr lang="en-GB" sz="1500" kern="1200" dirty="0">
            <a:latin typeface="Franklin Gothic Book" panose="020B0503020102020204" pitchFamily="34" charset="0"/>
          </a:endParaRPr>
        </a:p>
      </dsp:txBody>
      <dsp:txXfrm rot="10800000">
        <a:off x="974897" y="1865047"/>
        <a:ext cx="3273644" cy="313312"/>
      </dsp:txXfrm>
    </dsp:sp>
    <dsp:sp modelId="{28975DA6-233C-4D47-9AEE-6FBE414AFC1E}">
      <dsp:nvSpPr>
        <dsp:cNvPr id="0" name=""/>
        <dsp:cNvSpPr/>
      </dsp:nvSpPr>
      <dsp:spPr>
        <a:xfrm>
          <a:off x="677011" y="1770670"/>
          <a:ext cx="669128" cy="51636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5E5D4-491A-405C-9149-E361602D401D}">
      <dsp:nvSpPr>
        <dsp:cNvPr id="0" name=""/>
        <dsp:cNvSpPr/>
      </dsp:nvSpPr>
      <dsp:spPr>
        <a:xfrm rot="10800000">
          <a:off x="896550" y="2494292"/>
          <a:ext cx="3351972" cy="313312"/>
        </a:xfrm>
        <a:prstGeom prst="homePlate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16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Franklin Gothic Book" panose="020B0503020102020204" pitchFamily="34" charset="0"/>
            </a:rPr>
            <a:t>Valuing nature</a:t>
          </a:r>
          <a:endParaRPr lang="en-GB" sz="1500" kern="1200" dirty="0">
            <a:latin typeface="Franklin Gothic Book" panose="020B0503020102020204" pitchFamily="34" charset="0"/>
          </a:endParaRPr>
        </a:p>
      </dsp:txBody>
      <dsp:txXfrm rot="10800000">
        <a:off x="974878" y="2494292"/>
        <a:ext cx="3273644" cy="313312"/>
      </dsp:txXfrm>
    </dsp:sp>
    <dsp:sp modelId="{3A1F4527-1AEC-4B7D-A855-5B8F83D5BF1A}">
      <dsp:nvSpPr>
        <dsp:cNvPr id="0" name=""/>
        <dsp:cNvSpPr/>
      </dsp:nvSpPr>
      <dsp:spPr>
        <a:xfrm>
          <a:off x="680537" y="2381169"/>
          <a:ext cx="734883" cy="52382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5C785-1026-41C3-8B08-B56A2892F276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837F7-A7B3-4AD4-B437-9D562118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5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EA8F1-C687-4ED5-B37C-0150E44647B5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4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61000">
              <a:schemeClr val="bg1"/>
            </a:gs>
            <a:gs pos="100000">
              <a:srgbClr val="52B9A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FF736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72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40" y="476672"/>
            <a:ext cx="7886700" cy="905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736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4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83627"/>
            <a:ext cx="2949575" cy="1397301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EE736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383627"/>
            <a:ext cx="4629150" cy="4264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780928"/>
            <a:ext cx="2949575" cy="3088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49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1557338"/>
            <a:ext cx="7920038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536577"/>
            <a:ext cx="6696075" cy="792162"/>
          </a:xfrm>
        </p:spPr>
        <p:txBody>
          <a:bodyPr/>
          <a:lstStyle>
            <a:lvl1pPr marL="0" indent="0">
              <a:buNone/>
              <a:defRPr sz="4400">
                <a:solidFill>
                  <a:srgbClr val="EE736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39509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61000">
              <a:schemeClr val="bg1"/>
            </a:gs>
            <a:gs pos="100000">
              <a:srgbClr val="52B9A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FF73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12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19282"/>
            <a:ext cx="7382644" cy="8214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73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25625"/>
            <a:ext cx="783178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73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2B9A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34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40" y="476672"/>
            <a:ext cx="7886700" cy="905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736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1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83627"/>
            <a:ext cx="2949575" cy="1397301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EE736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383627"/>
            <a:ext cx="4629150" cy="4264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780928"/>
            <a:ext cx="2949575" cy="3088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959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1557338"/>
            <a:ext cx="7920038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536577"/>
            <a:ext cx="6696075" cy="792162"/>
          </a:xfrm>
        </p:spPr>
        <p:txBody>
          <a:bodyPr/>
          <a:lstStyle>
            <a:lvl1pPr marL="0" indent="0">
              <a:buNone/>
              <a:defRPr sz="4400">
                <a:solidFill>
                  <a:srgbClr val="EE736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61415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19282"/>
            <a:ext cx="7382644" cy="8214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73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25625"/>
            <a:ext cx="783178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86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73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2B9A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99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40" y="476672"/>
            <a:ext cx="7886700" cy="9053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E736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5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83627"/>
            <a:ext cx="2949575" cy="1397301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EE736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383627"/>
            <a:ext cx="4629150" cy="4264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780928"/>
            <a:ext cx="2949575" cy="3088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8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1557338"/>
            <a:ext cx="7920038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536577"/>
            <a:ext cx="6696075" cy="792162"/>
          </a:xfrm>
        </p:spPr>
        <p:txBody>
          <a:bodyPr/>
          <a:lstStyle>
            <a:lvl1pPr marL="0" indent="0">
              <a:buNone/>
              <a:defRPr sz="4400">
                <a:solidFill>
                  <a:srgbClr val="EE736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304325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61000">
              <a:schemeClr val="bg1"/>
            </a:gs>
            <a:gs pos="100000">
              <a:srgbClr val="52B9A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rgbClr val="FF73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31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19282"/>
            <a:ext cx="7382644" cy="8214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73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25625"/>
            <a:ext cx="783178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52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F73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2B9A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43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766031"/>
            <a:ext cx="7776864" cy="441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 flipV="1">
            <a:off x="755576" y="1268760"/>
            <a:ext cx="6696744" cy="0"/>
          </a:xfrm>
          <a:prstGeom prst="line">
            <a:avLst/>
          </a:prstGeom>
          <a:noFill/>
          <a:ln w="12700">
            <a:solidFill>
              <a:srgbClr val="52B9A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362005" y="6461125"/>
            <a:ext cx="2530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Libre Franklin" panose="00000800000000000000" pitchFamily="2" charset="0"/>
              </a:rPr>
              <a:t>www.greeneconomycoalition.org</a:t>
            </a:r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621184" y="6453109"/>
            <a:ext cx="8159765" cy="227"/>
          </a:xfrm>
          <a:prstGeom prst="line">
            <a:avLst/>
          </a:prstGeom>
          <a:noFill/>
          <a:ln w="12700">
            <a:solidFill>
              <a:srgbClr val="52B9A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92" y="385767"/>
            <a:ext cx="1062857" cy="1080000"/>
          </a:xfrm>
          <a:prstGeom prst="rect">
            <a:avLst/>
          </a:prstGeom>
        </p:spPr>
      </p:pic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621184" y="470192"/>
            <a:ext cx="7382644" cy="840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84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E736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766031"/>
            <a:ext cx="7776864" cy="441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 flipV="1">
            <a:off x="755576" y="1268760"/>
            <a:ext cx="6696744" cy="0"/>
          </a:xfrm>
          <a:prstGeom prst="line">
            <a:avLst/>
          </a:prstGeom>
          <a:noFill/>
          <a:ln w="12700">
            <a:solidFill>
              <a:srgbClr val="52B9A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362005" y="6461125"/>
            <a:ext cx="2530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Libre Franklin" panose="00000800000000000000" pitchFamily="2" charset="0"/>
              </a:rPr>
              <a:t>www.greeneconomycoalition.org</a:t>
            </a:r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621184" y="6453109"/>
            <a:ext cx="8159765" cy="227"/>
          </a:xfrm>
          <a:prstGeom prst="line">
            <a:avLst/>
          </a:prstGeom>
          <a:noFill/>
          <a:ln w="12700">
            <a:solidFill>
              <a:srgbClr val="52B9A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92" y="385767"/>
            <a:ext cx="1062857" cy="1080000"/>
          </a:xfrm>
          <a:prstGeom prst="rect">
            <a:avLst/>
          </a:prstGeom>
        </p:spPr>
      </p:pic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621184" y="470192"/>
            <a:ext cx="7382644" cy="840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15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E736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766031"/>
            <a:ext cx="7776864" cy="441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 flipV="1">
            <a:off x="755576" y="1268760"/>
            <a:ext cx="6696744" cy="0"/>
          </a:xfrm>
          <a:prstGeom prst="line">
            <a:avLst/>
          </a:prstGeom>
          <a:noFill/>
          <a:ln w="12700">
            <a:solidFill>
              <a:srgbClr val="52B9A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362005" y="6461125"/>
            <a:ext cx="2530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000000">
                    <a:lumMod val="75000"/>
                    <a:lumOff val="25000"/>
                  </a:srgbClr>
                </a:solidFill>
                <a:latin typeface="Libre Franklin" panose="00000800000000000000" pitchFamily="2" charset="0"/>
              </a:rPr>
              <a:t>www.greeneconomycoalition.org</a:t>
            </a:r>
          </a:p>
        </p:txBody>
      </p: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621184" y="6453109"/>
            <a:ext cx="8159765" cy="227"/>
          </a:xfrm>
          <a:prstGeom prst="line">
            <a:avLst/>
          </a:prstGeom>
          <a:noFill/>
          <a:ln w="12700">
            <a:solidFill>
              <a:srgbClr val="52B9A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92" y="385767"/>
            <a:ext cx="1062857" cy="1080000"/>
          </a:xfrm>
          <a:prstGeom prst="rect">
            <a:avLst/>
          </a:prstGeom>
        </p:spPr>
      </p:pic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621184" y="470192"/>
            <a:ext cx="7382644" cy="840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90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E736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26" Type="http://schemas.openxmlformats.org/officeDocument/2006/relationships/image" Target="../media/image40.jpeg"/><Relationship Id="rId39" Type="http://schemas.openxmlformats.org/officeDocument/2006/relationships/image" Target="../media/image53.jpeg"/><Relationship Id="rId3" Type="http://schemas.openxmlformats.org/officeDocument/2006/relationships/image" Target="../media/image20.jpeg"/><Relationship Id="rId21" Type="http://schemas.openxmlformats.org/officeDocument/2006/relationships/image" Target="../media/image35.jpeg"/><Relationship Id="rId34" Type="http://schemas.openxmlformats.org/officeDocument/2006/relationships/image" Target="../media/image48.png"/><Relationship Id="rId42" Type="http://schemas.openxmlformats.org/officeDocument/2006/relationships/image" Target="../media/image56.jpeg"/><Relationship Id="rId47" Type="http://schemas.openxmlformats.org/officeDocument/2006/relationships/image" Target="../media/image61.jpeg"/><Relationship Id="rId50" Type="http://schemas.openxmlformats.org/officeDocument/2006/relationships/image" Target="../media/image64.jpeg"/><Relationship Id="rId7" Type="http://schemas.openxmlformats.org/officeDocument/2006/relationships/hyperlink" Target="http://www.canari.org/" TargetMode="External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openxmlformats.org/officeDocument/2006/relationships/image" Target="../media/image39.jpeg"/><Relationship Id="rId33" Type="http://schemas.openxmlformats.org/officeDocument/2006/relationships/image" Target="../media/image47.jpeg"/><Relationship Id="rId38" Type="http://schemas.openxmlformats.org/officeDocument/2006/relationships/image" Target="../media/image52.png"/><Relationship Id="rId46" Type="http://schemas.openxmlformats.org/officeDocument/2006/relationships/image" Target="../media/image60.jpeg"/><Relationship Id="rId2" Type="http://schemas.openxmlformats.org/officeDocument/2006/relationships/image" Target="../media/image19.jpeg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29" Type="http://schemas.openxmlformats.org/officeDocument/2006/relationships/image" Target="../media/image43.png"/><Relationship Id="rId41" Type="http://schemas.openxmlformats.org/officeDocument/2006/relationships/image" Target="../media/image55.jpeg"/><Relationship Id="rId54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hyperlink" Target="http://www.iied.org/" TargetMode="External"/><Relationship Id="rId24" Type="http://schemas.openxmlformats.org/officeDocument/2006/relationships/image" Target="../media/image38.jpeg"/><Relationship Id="rId32" Type="http://schemas.openxmlformats.org/officeDocument/2006/relationships/image" Target="../media/image46.jpeg"/><Relationship Id="rId37" Type="http://schemas.openxmlformats.org/officeDocument/2006/relationships/image" Target="../media/image51.gif"/><Relationship Id="rId40" Type="http://schemas.openxmlformats.org/officeDocument/2006/relationships/image" Target="../media/image54.jpeg"/><Relationship Id="rId45" Type="http://schemas.openxmlformats.org/officeDocument/2006/relationships/image" Target="../media/image59.jpeg"/><Relationship Id="rId53" Type="http://schemas.openxmlformats.org/officeDocument/2006/relationships/image" Target="../media/image67.png"/><Relationship Id="rId5" Type="http://schemas.openxmlformats.org/officeDocument/2006/relationships/image" Target="../media/image22.png"/><Relationship Id="rId15" Type="http://schemas.openxmlformats.org/officeDocument/2006/relationships/image" Target="../media/image29.jpeg"/><Relationship Id="rId23" Type="http://schemas.openxmlformats.org/officeDocument/2006/relationships/image" Target="../media/image37.png"/><Relationship Id="rId28" Type="http://schemas.openxmlformats.org/officeDocument/2006/relationships/image" Target="../media/image42.jpe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31" Type="http://schemas.openxmlformats.org/officeDocument/2006/relationships/image" Target="../media/image45.jpeg"/><Relationship Id="rId44" Type="http://schemas.openxmlformats.org/officeDocument/2006/relationships/image" Target="../media/image58.jpeg"/><Relationship Id="rId52" Type="http://schemas.openxmlformats.org/officeDocument/2006/relationships/image" Target="../media/image66.png"/><Relationship Id="rId4" Type="http://schemas.openxmlformats.org/officeDocument/2006/relationships/image" Target="../media/image21.png"/><Relationship Id="rId9" Type="http://schemas.openxmlformats.org/officeDocument/2006/relationships/hyperlink" Target="http://ecologic.eu/" TargetMode="External"/><Relationship Id="rId14" Type="http://schemas.openxmlformats.org/officeDocument/2006/relationships/image" Target="../media/image28.jpe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jpeg"/><Relationship Id="rId35" Type="http://schemas.openxmlformats.org/officeDocument/2006/relationships/image" Target="../media/image49.jpeg"/><Relationship Id="rId43" Type="http://schemas.openxmlformats.org/officeDocument/2006/relationships/image" Target="../media/image57.png"/><Relationship Id="rId48" Type="http://schemas.openxmlformats.org/officeDocument/2006/relationships/image" Target="../media/image62.jpeg"/><Relationship Id="rId8" Type="http://schemas.openxmlformats.org/officeDocument/2006/relationships/image" Target="../media/image24.jpeg"/><Relationship Id="rId51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51533" y="2132856"/>
            <a:ext cx="6696075" cy="792162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latin typeface="Franklin Gothic Book" panose="020B0503020102020204" pitchFamily="34" charset="0"/>
              </a:rPr>
              <a:t>The Green Economy State of the World </a:t>
            </a:r>
            <a:r>
              <a:rPr lang="en-GB" sz="3200" dirty="0" smtClean="0">
                <a:latin typeface="Franklin Gothic Book" panose="020B0503020102020204" pitchFamily="34" charset="0"/>
              </a:rPr>
              <a:t>Green Economy Coalition 2017</a:t>
            </a:r>
            <a:endParaRPr lang="en-GB" sz="5400" dirty="0"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54" y="6025026"/>
            <a:ext cx="7692430" cy="4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282935" y="3668826"/>
            <a:ext cx="578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Text etc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68" y="536577"/>
            <a:ext cx="6696075" cy="792162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Franklin Gothic Book" panose="020B0503020102020204" pitchFamily="34" charset="0"/>
              </a:rPr>
              <a:t>What makes us different? </a:t>
            </a:r>
            <a:endParaRPr lang="en-GB" b="1" dirty="0">
              <a:latin typeface="Franklin Gothic Book" panose="020B05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926" y="1311836"/>
            <a:ext cx="8291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Our 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Voice:</a:t>
            </a:r>
          </a:p>
          <a:p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Diverse perspectives - poor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people, workers, environmental organisations, faith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groups, SMEs. </a:t>
            </a:r>
          </a:p>
          <a:p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Our 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Mission:</a:t>
            </a:r>
          </a:p>
          <a:p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We insist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that this transition benefits people, particularly the poorest, and that it is guided by ecological limits. This transition must be green and fair. </a:t>
            </a:r>
            <a:endParaRPr lang="en-GB" sz="1600" b="1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Our 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Model:</a:t>
            </a:r>
          </a:p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Economic reform is too big to be tackled alone. We are new type of institution that wires together multiple organisations into shared positions and collective action.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3384785"/>
            <a:ext cx="8393887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276064"/>
              </p:ext>
            </p:extLst>
          </p:nvPr>
        </p:nvGraphicFramePr>
        <p:xfrm>
          <a:off x="136525" y="1387081"/>
          <a:ext cx="471601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val 11"/>
          <p:cNvSpPr/>
          <p:nvPr/>
        </p:nvSpPr>
        <p:spPr>
          <a:xfrm>
            <a:off x="136525" y="5128218"/>
            <a:ext cx="8539163" cy="1284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smtClean="0">
                <a:latin typeface="Franklin Gothic Book" panose="020B0503020102020204" pitchFamily="34" charset="0"/>
              </a:rPr>
              <a:t>GEC strategy </a:t>
            </a:r>
            <a:endParaRPr lang="en-GB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5963507"/>
              </p:ext>
            </p:extLst>
          </p:nvPr>
        </p:nvGraphicFramePr>
        <p:xfrm>
          <a:off x="4078034" y="1784368"/>
          <a:ext cx="5040560" cy="2904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28383" y="520435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Green Economy </a:t>
            </a:r>
            <a:r>
              <a:rPr lang="en-GB" sz="32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C</a:t>
            </a:r>
            <a:r>
              <a:rPr lang="en-GB" sz="3200" b="1" dirty="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t>oalition network  </a:t>
            </a:r>
            <a:endParaRPr lang="en-GB" sz="32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940206" y="2052137"/>
            <a:ext cx="758516" cy="2808312"/>
          </a:xfrm>
          <a:prstGeom prst="chevron">
            <a:avLst>
              <a:gd name="adj" fmla="val 7486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1268347"/>
            <a:ext cx="361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Five Themes of change</a:t>
            </a:r>
            <a:endParaRPr lang="en-GB" sz="2000" b="1" u="sng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588" y="1250260"/>
            <a:ext cx="361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Three Core Activities</a:t>
            </a:r>
            <a:endParaRPr lang="en-GB" sz="2000" b="1" u="sng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02204" y="5737611"/>
            <a:ext cx="1944216" cy="57606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6614" y="5805264"/>
            <a:ext cx="189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C079">
                    <a:lumMod val="50000"/>
                  </a:srgbClr>
                </a:solidFill>
                <a:latin typeface="Franklin Gothic Book" panose="020B0503020102020204" pitchFamily="34" charset="0"/>
              </a:rPr>
              <a:t>Secretariat and Steering Group</a:t>
            </a:r>
            <a:endParaRPr lang="en-GB" sz="1200" dirty="0">
              <a:solidFill>
                <a:srgbClr val="FFC079">
                  <a:lumMod val="50000"/>
                </a:srgb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7263" y="526478"/>
            <a:ext cx="6723840" cy="792162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Franklin Gothic Book" panose="020B0503020102020204" pitchFamily="34" charset="0"/>
              </a:rPr>
              <a:t>In 2016 we said…</a:t>
            </a:r>
            <a:endParaRPr lang="en-GB" sz="4000" dirty="0">
              <a:latin typeface="Franklin Gothic Book" panose="020B0503020102020204" pitchFamily="34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57263" y="1574018"/>
            <a:ext cx="6394326" cy="481031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Clr>
                <a:srgbClr val="EE736F"/>
              </a:buClr>
              <a:buAutoNum type="arabicPeriod"/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By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2020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we will mainstream the global green economy concept ensuring it means an economy that reduces inequality and poverty, increases the inclusion of all stakeholders and respects environmental limits. </a:t>
            </a:r>
          </a:p>
          <a:p>
            <a:pPr marL="457200" indent="-457200">
              <a:buClr>
                <a:srgbClr val="EE736F"/>
              </a:buClr>
              <a:buAutoNum type="arabicPeriod"/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By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2018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we will have established understanding that the transition to a green economy is underway, desirable and good value; and that the prize is one of economic resilience, prosperous communities and reduced environmental risks.</a:t>
            </a:r>
          </a:p>
          <a:p>
            <a:pPr marL="457200" indent="-457200">
              <a:buClr>
                <a:srgbClr val="EE736F"/>
              </a:buClr>
              <a:buAutoNum type="arabicPeriod"/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By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2018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, we will have supported inclusive civil society movements in at least 7 developing countries and 3 regions have the capacity to support the development and implementation of green economy policies at national, regional and international levels.</a:t>
            </a:r>
          </a:p>
          <a:p>
            <a:pPr marL="457200" indent="-457200">
              <a:buClr>
                <a:srgbClr val="EE736F"/>
              </a:buClr>
              <a:buAutoNum type="arabicPeriod"/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By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2018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, civil society, small businesses, policy makers and researchers are working closely together to implement changes to policies, practice and legislation to support just transitions to green economies. </a:t>
            </a:r>
          </a:p>
          <a:p>
            <a:pPr marL="457200" indent="-457200">
              <a:buClr>
                <a:srgbClr val="EE736F"/>
              </a:buClr>
              <a:buAutoNum type="arabicPeriod"/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By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2020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, we will have influenced key global institutions so that transformative enabling policy on 5 areas of green economy are emerging.  Those five areas are: adoption of new measures of economic performance, finance sector development to support greater green economy investment, improved sector transitions with a particular focus on small and medium sized enterprises (SMEs), policy on economic democracy and fairness, economic tools and policy to support healthy natural world.</a:t>
            </a:r>
          </a:p>
          <a:p>
            <a:pPr marL="457200" indent="-457200">
              <a:buClr>
                <a:srgbClr val="EE736F"/>
              </a:buClr>
              <a:buAutoNum type="arabicPeriod"/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By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2020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, the GEC network will be 100 collaborating organisations, with a secretariat of 10 people, fully funded projects and core.</a:t>
            </a:r>
          </a:p>
          <a:p>
            <a:pPr marL="457200" indent="-457200">
              <a:buClr>
                <a:srgbClr val="EE736F"/>
              </a:buClr>
              <a:buAutoNum type="arabicPeriod"/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By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2018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we will have developed our core funding to cover new emergent areas and projects.</a:t>
            </a:r>
          </a:p>
        </p:txBody>
      </p:sp>
      <p:pic>
        <p:nvPicPr>
          <p:cNvPr id="1026" name="Picture 2" descr="Image result for tick warning cro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21752" r="63228" b="15004"/>
          <a:stretch/>
        </p:blipFill>
        <p:spPr bwMode="auto">
          <a:xfrm>
            <a:off x="7209441" y="3385667"/>
            <a:ext cx="613079" cy="5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ick warning cro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6" t="21752" r="31375" b="15004"/>
          <a:stretch/>
        </p:blipFill>
        <p:spPr bwMode="auto">
          <a:xfrm>
            <a:off x="7515980" y="2800113"/>
            <a:ext cx="598282" cy="5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tick warning cro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5" t="20377" r="-934" b="16379"/>
          <a:stretch/>
        </p:blipFill>
        <p:spPr bwMode="auto">
          <a:xfrm>
            <a:off x="7822520" y="3385668"/>
            <a:ext cx="598282" cy="5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7263" y="526478"/>
            <a:ext cx="6696075" cy="792162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Franklin Gothic Book" panose="020B0503020102020204" pitchFamily="34" charset="0"/>
              </a:rPr>
              <a:t>Local to global</a:t>
            </a:r>
            <a:endParaRPr lang="en-GB" sz="4000" dirty="0">
              <a:latin typeface="Franklin Gothic Book" panose="020B0503020102020204" pitchFamily="34" charset="0"/>
            </a:endParaRPr>
          </a:p>
        </p:txBody>
      </p:sp>
      <p:pic>
        <p:nvPicPr>
          <p:cNvPr id="4098" name="Picture 2" descr="http://www.cetri.be/IMG/evenementon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60" y="3888258"/>
            <a:ext cx="4497309" cy="21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57263" y="1408671"/>
            <a:ext cx="7920038" cy="2479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chemeClr val="accent6"/>
                </a:solidFill>
                <a:latin typeface="Franklin Gothic Book" panose="020B0503020102020204" pitchFamily="34" charset="0"/>
              </a:rPr>
              <a:t>Local</a:t>
            </a:r>
            <a:r>
              <a:rPr lang="en-GB" sz="2400" dirty="0" smtClean="0">
                <a:solidFill>
                  <a:schemeClr val="accent6"/>
                </a:solidFill>
                <a:latin typeface="Franklin Gothic Book" panose="020B0503020102020204" pitchFamily="34" charset="0"/>
              </a:rPr>
              <a:t>: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Green economy that speaks to peoples different concerns and daily lives around the world.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6"/>
                </a:solidFill>
                <a:latin typeface="Franklin Gothic Book" panose="020B0503020102020204" pitchFamily="34" charset="0"/>
              </a:rPr>
              <a:t>Global</a:t>
            </a:r>
            <a:r>
              <a:rPr lang="en-GB" sz="2400" dirty="0" smtClean="0">
                <a:solidFill>
                  <a:schemeClr val="accent6"/>
                </a:solidFill>
                <a:latin typeface="Franklin Gothic Book" panose="020B0503020102020204" pitchFamily="34" charset="0"/>
              </a:rPr>
              <a:t>: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 Green economy policies that can be championed internationally and found a transition to prosperity for all.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The </a:t>
            </a:r>
            <a:r>
              <a:rPr lang="en-GB" sz="2400" dirty="0" smtClean="0">
                <a:solidFill>
                  <a:srgbClr val="52B9A9"/>
                </a:solidFill>
                <a:latin typeface="Franklin Gothic Book" panose="020B0503020102020204" pitchFamily="34" charset="0"/>
              </a:rPr>
              <a:t>GEC challenge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is to bridge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the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two.</a:t>
            </a:r>
            <a:endParaRPr lang="en-GB" sz="2400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97" y="1557338"/>
            <a:ext cx="9144793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 smtClean="0">
                <a:latin typeface="Franklin Gothic Book" panose="020B0503020102020204" pitchFamily="34" charset="0"/>
              </a:rPr>
              <a:t>Our five </a:t>
            </a:r>
            <a:r>
              <a:rPr lang="en-GB" b="1" dirty="0">
                <a:latin typeface="Franklin Gothic Book" panose="020B0503020102020204" pitchFamily="34" charset="0"/>
              </a:rPr>
              <a:t>t</a:t>
            </a:r>
            <a:r>
              <a:rPr lang="en-GB" b="1" dirty="0" smtClean="0">
                <a:latin typeface="Franklin Gothic Book" panose="020B0503020102020204" pitchFamily="34" charset="0"/>
              </a:rPr>
              <a:t>hemes</a:t>
            </a:r>
            <a:endParaRPr lang="en-GB" b="1" dirty="0">
              <a:latin typeface="Franklin Gothic Book" panose="020B0503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72038" y="1336977"/>
            <a:ext cx="5705859" cy="5000562"/>
            <a:chOff x="1772038" y="1336977"/>
            <a:chExt cx="5705859" cy="5000562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772038" y="1336977"/>
              <a:ext cx="5210469" cy="5000562"/>
              <a:chOff x="683568" y="1793207"/>
              <a:chExt cx="4094378" cy="3929433"/>
            </a:xfrm>
          </p:grpSpPr>
          <p:pic>
            <p:nvPicPr>
              <p:cNvPr id="14" name="Content Placeholder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2566"/>
              <a:stretch/>
            </p:blipFill>
            <p:spPr>
              <a:xfrm>
                <a:off x="683568" y="1793207"/>
                <a:ext cx="4094378" cy="392943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488856" y="2089122"/>
                <a:ext cx="2432355" cy="314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Measuring &amp; governing </a:t>
                </a:r>
                <a:endParaRPr lang="en-GB" sz="2000" b="1" dirty="0">
                  <a:solidFill>
                    <a:schemeClr val="bg1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34776" y="2691003"/>
                <a:ext cx="3227160" cy="314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Reforming financial systems</a:t>
                </a:r>
                <a:endParaRPr lang="en-GB" sz="2000" b="1" dirty="0">
                  <a:solidFill>
                    <a:schemeClr val="bg1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34776" y="3376801"/>
                <a:ext cx="3227160" cy="314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chemeClr val="accent6"/>
                    </a:solidFill>
                    <a:latin typeface="Franklin Gothic Book" panose="020B0503020102020204" pitchFamily="34" charset="0"/>
                  </a:rPr>
                  <a:t>Greening economic sectors </a:t>
                </a:r>
                <a:endParaRPr lang="en-GB" sz="2000" b="1" dirty="0">
                  <a:solidFill>
                    <a:schemeClr val="accent6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34776" y="4179466"/>
                <a:ext cx="309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Tackling inequality </a:t>
                </a:r>
                <a:endParaRPr lang="en-GB" sz="2000" b="1" dirty="0">
                  <a:solidFill>
                    <a:schemeClr val="bg1"/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34776" y="5066883"/>
                <a:ext cx="3096344" cy="314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 smtClean="0">
                    <a:solidFill>
                      <a:srgbClr val="EE736F"/>
                    </a:solidFill>
                    <a:latin typeface="Franklin Gothic Book" panose="020B0503020102020204" pitchFamily="34" charset="0"/>
                  </a:rPr>
                  <a:t>Valuing nature </a:t>
                </a:r>
                <a:endParaRPr lang="en-GB" sz="2000" b="1" dirty="0">
                  <a:solidFill>
                    <a:srgbClr val="EE736F"/>
                  </a:solidFill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3" name="Moon 2"/>
            <p:cNvSpPr/>
            <p:nvPr/>
          </p:nvSpPr>
          <p:spPr>
            <a:xfrm rot="10800000">
              <a:off x="6370898" y="1414417"/>
              <a:ext cx="1106999" cy="4515407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08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7263" y="526478"/>
            <a:ext cx="6913310" cy="792162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Franklin Gothic Book" panose="020B0503020102020204" pitchFamily="34" charset="0"/>
              </a:rPr>
              <a:t>Grounding our themes</a:t>
            </a:r>
            <a:endParaRPr lang="en-GB" sz="4000" dirty="0">
              <a:latin typeface="Franklin Gothic Book" panose="020B050302010202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7263" y="1889840"/>
            <a:ext cx="6723840" cy="79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EE73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67" y="1862354"/>
            <a:ext cx="4050047" cy="3709862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657263" y="1513443"/>
            <a:ext cx="4397985" cy="3697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EE736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5 table groups – 1 for each theme</a:t>
            </a:r>
          </a:p>
          <a:p>
            <a:r>
              <a:rPr lang="en-GB" sz="2800" b="1" dirty="0" smtClean="0">
                <a:latin typeface="Franklin Gothic Book" panose="020B0503020102020204" pitchFamily="34" charset="0"/>
              </a:rPr>
              <a:t>Question:</a:t>
            </a:r>
            <a:r>
              <a:rPr lang="en-GB" sz="2800" b="1" i="1" dirty="0" smtClean="0">
                <a:latin typeface="Franklin Gothic Book" panose="020B0503020102020204" pitchFamily="34" charset="0"/>
              </a:rPr>
              <a:t/>
            </a:r>
            <a:br>
              <a:rPr lang="en-GB" sz="2800" b="1" i="1" dirty="0" smtClean="0">
                <a:latin typeface="Franklin Gothic Book" panose="020B0503020102020204" pitchFamily="34" charset="0"/>
              </a:rPr>
            </a:br>
            <a:r>
              <a:rPr lang="en-GB" sz="2800" b="1" i="1" dirty="0" smtClean="0">
                <a:latin typeface="Franklin Gothic Book" panose="020B0503020102020204" pitchFamily="34" charset="0"/>
              </a:rPr>
              <a:t>‘What kind of global agenda on [this theme] would </a:t>
            </a:r>
            <a:r>
              <a:rPr lang="en-GB" sz="2800" b="1" i="1" dirty="0" smtClean="0">
                <a:latin typeface="Franklin Gothic Book" panose="020B0503020102020204" pitchFamily="34" charset="0"/>
              </a:rPr>
              <a:t>have </a:t>
            </a:r>
            <a:r>
              <a:rPr lang="en-GB" sz="2800" b="1" i="1" dirty="0" smtClean="0">
                <a:latin typeface="Franklin Gothic Book" panose="020B0503020102020204" pitchFamily="34" charset="0"/>
              </a:rPr>
              <a:t>impact in your country/community?’</a:t>
            </a:r>
            <a:br>
              <a:rPr lang="en-GB" sz="2800" b="1" i="1" dirty="0" smtClean="0">
                <a:latin typeface="Franklin Gothic Book" panose="020B0503020102020204" pitchFamily="34" charset="0"/>
              </a:rPr>
            </a:br>
            <a:r>
              <a:rPr lang="en-GB" sz="2800" b="1" i="1" dirty="0" smtClean="0">
                <a:latin typeface="Franklin Gothic Book" panose="020B0503020102020204" pitchFamily="34" charset="0"/>
              </a:rPr>
              <a:t/>
            </a:r>
            <a:br>
              <a:rPr lang="en-GB" sz="2800" b="1" i="1" dirty="0" smtClean="0">
                <a:latin typeface="Franklin Gothic Book" panose="020B0503020102020204" pitchFamily="34" charset="0"/>
              </a:rPr>
            </a:br>
            <a:r>
              <a:rPr lang="en-GB" sz="1600" b="1" i="1" dirty="0" smtClean="0">
                <a:solidFill>
                  <a:srgbClr val="52B9A9"/>
                </a:solidFill>
                <a:latin typeface="Franklin Gothic Book" panose="020B0503020102020204" pitchFamily="34" charset="0"/>
              </a:rPr>
              <a:t>(What issues, what policies, what narrative…</a:t>
            </a:r>
            <a:br>
              <a:rPr lang="en-GB" sz="1600" b="1" i="1" dirty="0" smtClean="0">
                <a:solidFill>
                  <a:srgbClr val="52B9A9"/>
                </a:solidFill>
                <a:latin typeface="Franklin Gothic Book" panose="020B0503020102020204" pitchFamily="34" charset="0"/>
              </a:rPr>
            </a:br>
            <a:r>
              <a:rPr lang="en-GB" sz="1600" b="1" i="1" dirty="0" smtClean="0">
                <a:solidFill>
                  <a:srgbClr val="52B9A9"/>
                </a:solidFill>
                <a:latin typeface="Franklin Gothic Book" panose="020B0503020102020204" pitchFamily="34" charset="0"/>
              </a:rPr>
              <a:t>What would help you do what you want to do on green economy?)</a:t>
            </a:r>
            <a:endParaRPr lang="en-GB" sz="1800" b="1" i="1" dirty="0">
              <a:solidFill>
                <a:srgbClr val="52B9A9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51533" y="2132856"/>
            <a:ext cx="6696075" cy="792162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latin typeface="Franklin Gothic Book" panose="020B0503020102020204" pitchFamily="34" charset="0"/>
              </a:rPr>
              <a:t>Thank you.</a:t>
            </a:r>
            <a:br>
              <a:rPr lang="en-GB" sz="6000" b="1" dirty="0" smtClean="0">
                <a:latin typeface="Franklin Gothic Book" panose="020B0503020102020204" pitchFamily="34" charset="0"/>
              </a:rPr>
            </a:br>
            <a:r>
              <a:rPr lang="en-GB" sz="3200" dirty="0" smtClean="0">
                <a:latin typeface="Franklin Gothic Book" panose="020B0503020102020204" pitchFamily="34" charset="0"/>
              </a:rPr>
              <a:t>Green Economy Coalition 2017</a:t>
            </a:r>
            <a:endParaRPr lang="en-GB" sz="5400" dirty="0"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54" y="6025026"/>
            <a:ext cx="7692430" cy="4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7263" y="526478"/>
            <a:ext cx="6696075" cy="792162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Franklin Gothic Book" panose="020B0503020102020204" pitchFamily="34" charset="0"/>
              </a:rPr>
              <a:t>Status of the transition</a:t>
            </a:r>
            <a:endParaRPr lang="en-GB" sz="40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3" y="1856842"/>
            <a:ext cx="3641810" cy="2418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6" y="1914128"/>
            <a:ext cx="3658300" cy="2439173"/>
          </a:xfrm>
          <a:prstGeom prst="rect">
            <a:avLst/>
          </a:prstGeom>
        </p:spPr>
      </p:pic>
      <p:pic>
        <p:nvPicPr>
          <p:cNvPr id="2050" name="Picture 2" descr="https://www.destinationtnt.com/wp-content/uploads/IMG_13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6" y="4275441"/>
            <a:ext cx="3658300" cy="205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Do Not Enter sign, porta-potty, old graffitied building, pylons and more in an urban c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2" y="4275441"/>
            <a:ext cx="3655051" cy="205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0172" y="1532238"/>
            <a:ext cx="7477803" cy="238897"/>
          </a:xfrm>
          <a:prstGeom prst="rect">
            <a:avLst/>
          </a:prstGeom>
          <a:gradFill>
            <a:gsLst>
              <a:gs pos="86000">
                <a:srgbClr val="663300"/>
              </a:gs>
              <a:gs pos="0">
                <a:srgbClr val="52B9A9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latin typeface="Calibri Light" panose="020F0302020204030204" pitchFamily="34" charset="0"/>
              </a:rPr>
              <a:t>What’s driving transition?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7" y="1400175"/>
            <a:ext cx="725075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2008 – 9: Perfect storm: financial, climate and food crisis</a:t>
            </a:r>
            <a:endParaRPr lang="en-GB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Risks of the brown economy</a:t>
            </a:r>
            <a:r>
              <a:rPr lang="en-GB" dirty="0" smtClean="0">
                <a:latin typeface="Franklin Gothic Book" panose="020B0503020102020204" pitchFamily="34" charset="0"/>
              </a:rPr>
              <a:t>: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stranded assets; fluctuating prices; economic stagnation, jobless growth.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52B9A9"/>
                </a:solidFill>
                <a:latin typeface="Franklin Gothic Book" panose="020B0503020102020204" pitchFamily="34" charset="0"/>
              </a:rPr>
              <a:t>Opportunity of a green economy</a:t>
            </a:r>
            <a:r>
              <a:rPr lang="en-GB" dirty="0" smtClean="0">
                <a:latin typeface="Franklin Gothic Book" panose="020B0503020102020204" pitchFamily="34" charset="0"/>
              </a:rPr>
              <a:t>: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new markets; stable commodity prices, job creation.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3048000"/>
            <a:ext cx="5147491" cy="3048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 rot="20914388">
            <a:off x="6590411" y="2817066"/>
            <a:ext cx="1578463" cy="2079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9721">
            <a:off x="7446591" y="4650894"/>
            <a:ext cx="1578463" cy="20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libri Light" panose="020F0302020204030204" pitchFamily="34" charset="0"/>
              </a:rPr>
              <a:t>Next industrial cycle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7338"/>
            <a:ext cx="7423876" cy="48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latin typeface="Calibri Light" panose="020F0302020204030204" pitchFamily="34" charset="0"/>
              </a:rPr>
              <a:t>Green is growing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605" y="3818470"/>
            <a:ext cx="4183345" cy="2874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05" y="1328739"/>
            <a:ext cx="3963842" cy="2809096"/>
          </a:xfrm>
          <a:prstGeom prst="rect">
            <a:avLst/>
          </a:prstGeom>
        </p:spPr>
      </p:pic>
      <p:sp>
        <p:nvSpPr>
          <p:cNvPr id="8" name="Content Placeholder 18"/>
          <p:cNvSpPr>
            <a:spLocks noGrp="1"/>
          </p:cNvSpPr>
          <p:nvPr>
            <p:ph sz="quarter" idx="10"/>
          </p:nvPr>
        </p:nvSpPr>
        <p:spPr>
          <a:xfrm>
            <a:off x="590549" y="1495426"/>
            <a:ext cx="3152775" cy="519794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revolution has taken off:</a:t>
            </a: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investment in renewables than fossil fuels for last two years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Combustion engine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sz="1400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 starting to flow: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investment has reached 8.13 Trillion USD since 2007 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Green’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bonds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banks / sovereign wealth funds</a:t>
            </a:r>
            <a:endParaRPr lang="en-GB" sz="1800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Business/government waking up to ‘natural capital’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Bank WAVES </a:t>
            </a:r>
          </a:p>
          <a:p>
            <a:pPr lvl="1">
              <a:lnSpc>
                <a:spcPct val="100000"/>
              </a:lnSpc>
            </a:pP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Capital Protocol  </a:t>
            </a:r>
            <a:endParaRPr lang="en-GB" sz="1400" b="1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GB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en-GB" sz="300" dirty="0"/>
          </a:p>
        </p:txBody>
      </p:sp>
    </p:spTree>
    <p:extLst>
      <p:ext uri="{BB962C8B-B14F-4D97-AF65-F5344CB8AC3E}">
        <p14:creationId xmlns:p14="http://schemas.microsoft.com/office/powerpoint/2010/main" val="28376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55650" y="1585913"/>
            <a:ext cx="4178300" cy="4751387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65 national green growth plans 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Climate change agreement </a:t>
            </a:r>
          </a:p>
          <a:p>
            <a:pPr lvl="1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NDCs 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SDGs</a:t>
            </a:r>
          </a:p>
          <a:p>
            <a:pPr lvl="1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Annual reports on 17 actions  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World Bank, UNPAGE, Global Green Growth Institute, OECD, Green Growth Knowledge Platform. </a:t>
            </a:r>
            <a:b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</a:br>
            <a:endParaRPr lang="en-GB" sz="1800" b="1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New dawn of leadership</a:t>
            </a:r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?</a:t>
            </a:r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lvl="1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“Let’s Make our Planet Great Again”, President Macron.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4043" y="679452"/>
            <a:ext cx="6696075" cy="79216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 Light" panose="020F0302020204030204" pitchFamily="34" charset="0"/>
              </a:rPr>
              <a:t>Governments taking action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4" y="4231117"/>
            <a:ext cx="2148659" cy="1984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480" y="4442662"/>
            <a:ext cx="1694835" cy="1609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0" y="1407161"/>
            <a:ext cx="2845372" cy="23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15" y="169298"/>
            <a:ext cx="2570485" cy="20786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6575" y="1362075"/>
            <a:ext cx="4083050" cy="500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b="1" dirty="0" smtClean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years on financial </a:t>
            </a:r>
            <a:r>
              <a:rPr lang="en-GB" sz="18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are </a:t>
            </a:r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unchanged</a:t>
            </a:r>
          </a:p>
          <a:p>
            <a:pPr lvl="1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Fossil fuel subsidies, nature value of zero, banks ‘too big to fail’</a:t>
            </a:r>
          </a:p>
          <a:p>
            <a:pPr marL="457200" lvl="1" indent="0">
              <a:buNone/>
            </a:pPr>
            <a:endParaRPr lang="en-GB" sz="1400" b="1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Poorest not at the table</a:t>
            </a:r>
            <a:endParaRPr lang="en-GB" sz="1600" b="1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Majority of GG plans make little or no mention to poor or marginalised groups</a:t>
            </a:r>
          </a:p>
          <a:p>
            <a:pPr lvl="1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Informal economy being forgotten</a:t>
            </a:r>
            <a:b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endParaRPr lang="en-GB" sz="1800" b="1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Gap getting bigger </a:t>
            </a:r>
          </a:p>
          <a:p>
            <a:pPr lvl="1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Just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8 men own same wealth as half the world </a:t>
            </a:r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/>
            </a:r>
            <a:br>
              <a:rPr lang="en-GB" sz="14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endParaRPr lang="en-GB" sz="1400" b="1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Nature is in crisis</a:t>
            </a:r>
          </a:p>
          <a:p>
            <a:pPr lvl="1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60% of our ecosystems are degraded. </a:t>
            </a:r>
          </a:p>
          <a:p>
            <a:pPr lvl="1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Facing a mass extinction in biodiversity  </a:t>
            </a:r>
            <a:endParaRPr lang="en-GB" sz="1400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endParaRPr lang="en-GB" sz="1800" b="1" dirty="0" smtClean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6575" y="729374"/>
            <a:ext cx="6696075" cy="79216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Calibri Light" panose="020F0302020204030204" pitchFamily="34" charset="0"/>
              </a:rPr>
              <a:t>But the brown isn’t dying quietly 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 descr="Image result for ten years on from the financial cri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44" y="2455661"/>
            <a:ext cx="3321612" cy="221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228" y="4089736"/>
            <a:ext cx="1730904" cy="22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7263" y="526478"/>
            <a:ext cx="6696075" cy="792162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Franklin Gothic Book" panose="020B0503020102020204" pitchFamily="34" charset="0"/>
              </a:rPr>
              <a:t>GEC Vision and Goal</a:t>
            </a:r>
            <a:endParaRPr lang="en-GB" sz="4000" dirty="0">
              <a:latin typeface="Franklin Gothic Book" panose="020B0503020102020204" pitchFamily="34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57261" y="1466336"/>
            <a:ext cx="7920038" cy="530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VISION</a:t>
            </a:r>
            <a:r>
              <a:rPr lang="en-GB" sz="2400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: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Prosperity for all within one planet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limits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accent6"/>
                </a:solidFill>
                <a:latin typeface="Franklin Gothic Book" panose="020B0503020102020204" pitchFamily="34" charset="0"/>
              </a:rPr>
              <a:t>GOAL</a:t>
            </a:r>
            <a:r>
              <a:rPr lang="en-GB" sz="2400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: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 To accelerate the transition to a green, fair and inclusive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economy</a:t>
            </a:r>
          </a:p>
          <a:p>
            <a:pPr marL="0" indent="0">
              <a:buNone/>
            </a:pPr>
            <a:endParaRPr lang="en-GB" sz="1400" b="1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EE736F"/>
                </a:solidFill>
                <a:latin typeface="Franklin Gothic Book" panose="020B0503020102020204" pitchFamily="34" charset="0"/>
              </a:rPr>
              <a:t>CONNECT: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We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make bridges between business, civil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society, government and people.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We stimulate debate, dissent and dialogue. </a:t>
            </a:r>
            <a:endParaRPr lang="en-GB" sz="2400" dirty="0" smtClean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EE736F"/>
                </a:solidFill>
                <a:latin typeface="Franklin Gothic Book" panose="020B0503020102020204" pitchFamily="34" charset="0"/>
              </a:rPr>
              <a:t>COMMUNICATE: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We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tell the stories of change. We track the transition. We bust economic myths.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EE736F"/>
                </a:solidFill>
                <a:latin typeface="Franklin Gothic Book" panose="020B0503020102020204" pitchFamily="34" charset="0"/>
              </a:rPr>
              <a:t>INFLUENCE: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We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champion the voice of the excluded. We challenge the status quo. We hold decision makers to account.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7263" y="526478"/>
            <a:ext cx="6696075" cy="792162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Franklin Gothic Book" panose="020B0503020102020204" pitchFamily="34" charset="0"/>
              </a:rPr>
              <a:t>Who are we?</a:t>
            </a:r>
            <a:endParaRPr lang="en-GB" sz="4000" dirty="0">
              <a:latin typeface="Franklin Gothic Book" panose="020B05030201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50798" y="1354066"/>
            <a:ext cx="7522779" cy="2324084"/>
            <a:chOff x="585340" y="1405240"/>
            <a:chExt cx="7522779" cy="2324084"/>
          </a:xfrm>
        </p:grpSpPr>
        <p:pic>
          <p:nvPicPr>
            <p:cNvPr id="7" name="Picture 6" descr="https://nooff.files.wordpress.com/2015/02/fsc-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246" y="1865155"/>
              <a:ext cx="381282" cy="47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Greenintern1\Desktop\Eco Uni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050" y="1867632"/>
              <a:ext cx="360466" cy="44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896" y="3257985"/>
              <a:ext cx="1308012" cy="3928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16" y="3271167"/>
              <a:ext cx="710600" cy="3665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392" y="2797577"/>
              <a:ext cx="899069" cy="392797"/>
            </a:xfrm>
            <a:prstGeom prst="rect">
              <a:avLst/>
            </a:prstGeom>
          </p:spPr>
        </p:pic>
        <p:pic>
          <p:nvPicPr>
            <p:cNvPr id="12" name="Picture 2" descr="CAOD4DCZ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2874" r="87234"/>
            <a:stretch/>
          </p:blipFill>
          <p:spPr bwMode="auto">
            <a:xfrm>
              <a:off x="6956743" y="1901537"/>
              <a:ext cx="360146" cy="50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5" descr="ecologo.png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5340" y="2385508"/>
              <a:ext cx="481415" cy="33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6" descr="IIED_standard_logo(pink).jpg">
              <a:hlinkClick r:id="rId11"/>
            </p:cNvPr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67881" y="1500709"/>
              <a:ext cx="467540" cy="299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8" descr="S:\IIED\Green Economy Coalition\7. Communications\logos\member and partner logos\global footprint network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014125" y="2810501"/>
              <a:ext cx="867488" cy="355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 descr="C:\Users\Greenintern1\Desktop\Hivos_logo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154" y="1475789"/>
              <a:ext cx="501607" cy="29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Greenintern1\Desktop\ILO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967" y="1424524"/>
              <a:ext cx="445538" cy="423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3" descr="C:\Users\Greenintern1\Desktop\Logo-GVces_v_baixa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913" y="1906763"/>
              <a:ext cx="528671" cy="35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Greenintern1\Desktop\CAFOD Banner Logo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222" y="2823757"/>
              <a:ext cx="993210" cy="277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831" y="2784895"/>
              <a:ext cx="823515" cy="36614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009" y="2490939"/>
              <a:ext cx="1002112" cy="16186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750" y="3203489"/>
              <a:ext cx="562807" cy="52583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545" y="2384333"/>
              <a:ext cx="454637" cy="4103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734" y="1875950"/>
              <a:ext cx="526913" cy="42435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890" y="3324781"/>
              <a:ext cx="714906" cy="22230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146" y="2885257"/>
              <a:ext cx="834570" cy="2074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989" y="1445205"/>
              <a:ext cx="611783" cy="32015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495" y="2381423"/>
              <a:ext cx="696824" cy="390221"/>
            </a:xfrm>
            <a:prstGeom prst="rect">
              <a:avLst/>
            </a:prstGeom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005490" y="2464301"/>
              <a:ext cx="813098" cy="23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429" y="3279877"/>
              <a:ext cx="708252" cy="355433"/>
            </a:xfrm>
            <a:prstGeom prst="rect">
              <a:avLst/>
            </a:prstGeom>
          </p:spPr>
        </p:pic>
        <p:pic>
          <p:nvPicPr>
            <p:cNvPr id="31" name="Picture 30" descr="log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218" y="1972579"/>
              <a:ext cx="736935" cy="313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13" y="1432880"/>
              <a:ext cx="373985" cy="40112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02" y="1432880"/>
              <a:ext cx="411961" cy="376911"/>
            </a:xfrm>
            <a:prstGeom prst="rect">
              <a:avLst/>
            </a:prstGeom>
          </p:spPr>
        </p:pic>
        <p:pic>
          <p:nvPicPr>
            <p:cNvPr id="34" name="Picture 6" descr="http://www.accountsresource.co.uk/wp-content/uploads/2013/05/icaew_firm_logo_RGB.jpg"/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5" t="12777" r="5817" b="12545"/>
            <a:stretch/>
          </p:blipFill>
          <p:spPr bwMode="auto">
            <a:xfrm>
              <a:off x="2790412" y="1976692"/>
              <a:ext cx="631591" cy="245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http://www.europamundo.com/fundacion/files/2016-03/ecodes.jp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592" y="1516113"/>
              <a:ext cx="808903" cy="21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http://www.energysavingtrust.org.uk/sites/default/files/blog/images/Untitled%20design%20(1).png"/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56" b="36294"/>
            <a:stretch/>
          </p:blipFill>
          <p:spPr bwMode="auto">
            <a:xfrm>
              <a:off x="5731844" y="2423301"/>
              <a:ext cx="1037616" cy="294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2" descr="http://iiicf.org/upload/images/20144/20144111745226259221.jpg?WebShieldDRSessionVerify=7ibEM1VisI5jDVzTmYTX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899" y="1901537"/>
              <a:ext cx="531010" cy="375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4" descr="http://d1v8u1ev1s9e4n.cloudfront.net/5524318f067d7b5ec4bbf8a4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480" y="1494340"/>
              <a:ext cx="676639" cy="278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s://i2.wp.com/www.yourlogoresources.com/wp-content/uploads/2011/09/oxfam-logo.gif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967" y="1866390"/>
              <a:ext cx="474366" cy="443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http://www.greeneconomycoalition.org/sites/greeneconomycoalition.org/files/imagecache/partner_logo/SEED-no-tagline.png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2128" y="1405240"/>
              <a:ext cx="469377" cy="46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http://www.cusp.ac.uk/wp-content/uploads/gsi_400x400.jpeg"/>
            <p:cNvPicPr>
              <a:picLocks noChangeAspect="1" noChangeArrowheads="1"/>
            </p:cNvPicPr>
            <p:nvPr/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43" b="11992"/>
            <a:stretch/>
          </p:blipFill>
          <p:spPr bwMode="auto">
            <a:xfrm>
              <a:off x="5621141" y="1856786"/>
              <a:ext cx="553261" cy="44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https://resourcepolitics2015.files.wordpress.com/2015/01/steps_logo_rgb.jpg?w=1417&amp;h=591"/>
            <p:cNvPicPr>
              <a:picLocks noChangeAspect="1" noChangeArrowheads="1"/>
            </p:cNvPicPr>
            <p:nvPr/>
          </p:nvPicPr>
          <p:blipFill rotWithShape="1"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3" r="6991"/>
            <a:stretch/>
          </p:blipFill>
          <p:spPr bwMode="auto">
            <a:xfrm>
              <a:off x="3865758" y="2425121"/>
              <a:ext cx="601661" cy="29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http://birdbh.org/wp-content/uploads/2015/10/ITUC-CIS-logo.jpg"/>
            <p:cNvPicPr>
              <a:picLocks noChangeAspect="1" noChangeArrowheads="1"/>
            </p:cNvPicPr>
            <p:nvPr/>
          </p:nvPicPr>
          <p:blipFill rotWithShape="1"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5" r="7304"/>
            <a:stretch/>
          </p:blipFill>
          <p:spPr bwMode="auto">
            <a:xfrm>
              <a:off x="4092060" y="3198344"/>
              <a:ext cx="402193" cy="475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22" y="1931864"/>
              <a:ext cx="633873" cy="309294"/>
            </a:xfrm>
            <a:prstGeom prst="rect">
              <a:avLst/>
            </a:prstGeom>
          </p:spPr>
        </p:pic>
        <p:pic>
          <p:nvPicPr>
            <p:cNvPr id="45" name="Picture 4" descr="https://upload.wikimedia.org/wikipedia/commons/thumb/5/52/Philips_logo_new.svg/2000px-Philips_logo_new.svg.png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547" y="1539152"/>
              <a:ext cx="693383" cy="127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702" y="3298445"/>
              <a:ext cx="1151772" cy="29386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003" y="2439290"/>
              <a:ext cx="626637" cy="27797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493" y="2782836"/>
              <a:ext cx="675427" cy="33771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262" y="2877269"/>
              <a:ext cx="659808" cy="251314"/>
            </a:xfrm>
            <a:prstGeom prst="rect">
              <a:avLst/>
            </a:prstGeom>
          </p:spPr>
        </p:pic>
        <p:pic>
          <p:nvPicPr>
            <p:cNvPr id="50" name="Picture 4" descr="C:\Users\Greenintern1\Desktop\EMIL.jpg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617" y="2381423"/>
              <a:ext cx="554867" cy="41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http://www.tearfund.org/images/mainsite5/logo@2x.png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823" y="2877922"/>
              <a:ext cx="653586" cy="194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666" y="1494340"/>
              <a:ext cx="728818" cy="22188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5284" y="2388263"/>
              <a:ext cx="439928" cy="345658"/>
            </a:xfrm>
            <a:prstGeom prst="rect">
              <a:avLst/>
            </a:prstGeom>
          </p:spPr>
        </p:pic>
        <p:pic>
          <p:nvPicPr>
            <p:cNvPr id="54" name="Picture 2" descr="http://campaigns.consumersinternational.org/media/1119/smaller_ci_full_name_logo_rbg.png?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97" y="1991017"/>
              <a:ext cx="891443" cy="262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739" y="1424472"/>
              <a:ext cx="259892" cy="38531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5393" r="8018" b="11535"/>
          <a:stretch/>
        </p:blipFill>
        <p:spPr>
          <a:xfrm>
            <a:off x="1975720" y="3644763"/>
            <a:ext cx="5667625" cy="2793725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259666" y="4486188"/>
            <a:ext cx="1214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EE736F"/>
                </a:solidFill>
                <a:latin typeface="Franklin Gothic Book" panose="020B0503020102020204" pitchFamily="34" charset="0"/>
              </a:rPr>
              <a:t>Where are we working?</a:t>
            </a:r>
            <a:endParaRPr lang="en-GB" sz="2000" dirty="0">
              <a:solidFill>
                <a:srgbClr val="EE73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EC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736C"/>
      </a:accent1>
      <a:accent2>
        <a:srgbClr val="52B9A9"/>
      </a:accent2>
      <a:accent3>
        <a:srgbClr val="FFC079"/>
      </a:accent3>
      <a:accent4>
        <a:srgbClr val="7CE86E"/>
      </a:accent4>
      <a:accent5>
        <a:srgbClr val="DB79FF"/>
      </a:accent5>
      <a:accent6>
        <a:srgbClr val="52B9A9"/>
      </a:accent6>
      <a:hlink>
        <a:srgbClr val="FF736C"/>
      </a:hlink>
      <a:folHlink>
        <a:srgbClr val="52B9A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A259967-7F3D-4570-9048-A7515C3CF246}" vid="{2149620A-3625-454B-84AC-550EE3AA2338}"/>
    </a:ext>
  </a:extLst>
</a:theme>
</file>

<file path=ppt/theme/theme2.xml><?xml version="1.0" encoding="utf-8"?>
<a:theme xmlns:a="http://schemas.openxmlformats.org/drawingml/2006/main" name="1_Custom Design">
  <a:themeElements>
    <a:clrScheme name="GEC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736C"/>
      </a:accent1>
      <a:accent2>
        <a:srgbClr val="52B9A9"/>
      </a:accent2>
      <a:accent3>
        <a:srgbClr val="FFC079"/>
      </a:accent3>
      <a:accent4>
        <a:srgbClr val="7CE86E"/>
      </a:accent4>
      <a:accent5>
        <a:srgbClr val="DB79FF"/>
      </a:accent5>
      <a:accent6>
        <a:srgbClr val="52B9A9"/>
      </a:accent6>
      <a:hlink>
        <a:srgbClr val="FF736C"/>
      </a:hlink>
      <a:folHlink>
        <a:srgbClr val="52B9A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A259967-7F3D-4570-9048-A7515C3CF246}" vid="{2149620A-3625-454B-84AC-550EE3AA2338}"/>
    </a:ext>
  </a:extLst>
</a:theme>
</file>

<file path=ppt/theme/theme3.xml><?xml version="1.0" encoding="utf-8"?>
<a:theme xmlns:a="http://schemas.openxmlformats.org/drawingml/2006/main" name="2_Custom Design">
  <a:themeElements>
    <a:clrScheme name="GEC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736C"/>
      </a:accent1>
      <a:accent2>
        <a:srgbClr val="52B9A9"/>
      </a:accent2>
      <a:accent3>
        <a:srgbClr val="FFC079"/>
      </a:accent3>
      <a:accent4>
        <a:srgbClr val="7CE86E"/>
      </a:accent4>
      <a:accent5>
        <a:srgbClr val="DB79FF"/>
      </a:accent5>
      <a:accent6>
        <a:srgbClr val="52B9A9"/>
      </a:accent6>
      <a:hlink>
        <a:srgbClr val="FF736C"/>
      </a:hlink>
      <a:folHlink>
        <a:srgbClr val="52B9A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A259967-7F3D-4570-9048-A7515C3CF246}" vid="{2149620A-3625-454B-84AC-550EE3AA233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757</Words>
  <Application>Microsoft Office PowerPoint</Application>
  <PresentationFormat>On-screen Show (4:3)</PresentationFormat>
  <Paragraphs>99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Franklin Gothic Book</vt:lpstr>
      <vt:lpstr>Libre Franklin</vt:lpstr>
      <vt:lpstr>Times New Roman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Hopkins</dc:creator>
  <cp:lastModifiedBy>Chris Hopkins</cp:lastModifiedBy>
  <cp:revision>57</cp:revision>
  <dcterms:created xsi:type="dcterms:W3CDTF">2017-10-17T16:20:41Z</dcterms:created>
  <dcterms:modified xsi:type="dcterms:W3CDTF">2017-11-03T18:36:56Z</dcterms:modified>
</cp:coreProperties>
</file>