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63" r:id="rId2"/>
    <p:sldId id="306" r:id="rId3"/>
    <p:sldId id="297" r:id="rId4"/>
    <p:sldId id="307" r:id="rId5"/>
    <p:sldId id="308" r:id="rId6"/>
    <p:sldId id="303" r:id="rId7"/>
    <p:sldId id="309" r:id="rId8"/>
    <p:sldId id="310" r:id="rId9"/>
    <p:sldId id="311" r:id="rId10"/>
  </p:sldIdLst>
  <p:sldSz cx="9144000" cy="6858000" type="screen4x3"/>
  <p:notesSz cx="7023100" cy="93091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29" autoAdjust="0"/>
    <p:restoredTop sz="89852" autoAdjust="0"/>
  </p:normalViewPr>
  <p:slideViewPr>
    <p:cSldViewPr snapToGrid="0" snapToObjects="1">
      <p:cViewPr varScale="1">
        <p:scale>
          <a:sx n="58" d="100"/>
          <a:sy n="58" d="100"/>
        </p:scale>
        <p:origin x="1440"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4" d="100"/>
          <a:sy n="54" d="100"/>
        </p:scale>
        <p:origin x="-2904"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vl1pPr>
          </a:lstStyle>
          <a:p>
            <a:pPr>
              <a:defRPr/>
            </a:pPr>
            <a:endParaRPr lang="en-GB"/>
          </a:p>
        </p:txBody>
      </p:sp>
      <p:sp>
        <p:nvSpPr>
          <p:cNvPr id="3" name="Date Placeholder 2"/>
          <p:cNvSpPr>
            <a:spLocks noGrp="1"/>
          </p:cNvSpPr>
          <p:nvPr>
            <p:ph type="dt" sz="quarter" idx="1"/>
          </p:nvPr>
        </p:nvSpPr>
        <p:spPr>
          <a:xfrm>
            <a:off x="3978275" y="0"/>
            <a:ext cx="3043238" cy="465138"/>
          </a:xfrm>
          <a:prstGeom prst="rect">
            <a:avLst/>
          </a:prstGeom>
        </p:spPr>
        <p:txBody>
          <a:bodyPr vert="horz" lIns="93324" tIns="46662" rIns="93324" bIns="46662" rtlCol="0"/>
          <a:lstStyle>
            <a:lvl1pPr algn="r">
              <a:defRPr sz="1200"/>
            </a:lvl1pPr>
          </a:lstStyle>
          <a:p>
            <a:pPr>
              <a:defRPr/>
            </a:pPr>
            <a:fld id="{BD08310B-E0B4-4509-8330-24F203E207DE}" type="datetimeFigureOut">
              <a:rPr lang="en-GB"/>
              <a:pPr>
                <a:defRPr/>
              </a:pPr>
              <a:t>01/11/2017</a:t>
            </a:fld>
            <a:endParaRPr lang="en-GB"/>
          </a:p>
        </p:txBody>
      </p:sp>
      <p:sp>
        <p:nvSpPr>
          <p:cNvPr id="4" name="Footer Placeholder 3"/>
          <p:cNvSpPr>
            <a:spLocks noGrp="1"/>
          </p:cNvSpPr>
          <p:nvPr>
            <p:ph type="ftr" sz="quarter" idx="2"/>
          </p:nvPr>
        </p:nvSpPr>
        <p:spPr>
          <a:xfrm>
            <a:off x="0" y="8842375"/>
            <a:ext cx="3043238" cy="465138"/>
          </a:xfrm>
          <a:prstGeom prst="rect">
            <a:avLst/>
          </a:prstGeom>
        </p:spPr>
        <p:txBody>
          <a:bodyPr vert="horz" lIns="93324" tIns="46662" rIns="93324" bIns="46662"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3324" tIns="46662" rIns="93324" bIns="46662" rtlCol="0" anchor="b"/>
          <a:lstStyle>
            <a:lvl1pPr algn="r">
              <a:defRPr sz="1200"/>
            </a:lvl1pPr>
          </a:lstStyle>
          <a:p>
            <a:pPr>
              <a:defRPr/>
            </a:pPr>
            <a:fld id="{023D031F-3D4F-486E-849D-4A21EDE1FB9B}" type="slidenum">
              <a:rPr lang="en-GB"/>
              <a:pPr>
                <a:defRPr/>
              </a:pPr>
              <a:t>‹#›</a:t>
            </a:fld>
            <a:endParaRPr lang="en-GB"/>
          </a:p>
        </p:txBody>
      </p:sp>
    </p:spTree>
    <p:extLst>
      <p:ext uri="{BB962C8B-B14F-4D97-AF65-F5344CB8AC3E}">
        <p14:creationId xmlns:p14="http://schemas.microsoft.com/office/powerpoint/2010/main" val="2473427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vl1pPr>
          </a:lstStyle>
          <a:p>
            <a:pPr>
              <a:defRPr/>
            </a:pPr>
            <a:endParaRPr lang="en-TT"/>
          </a:p>
        </p:txBody>
      </p:sp>
      <p:sp>
        <p:nvSpPr>
          <p:cNvPr id="3" name="Date Placeholder 2"/>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vl1pPr>
          </a:lstStyle>
          <a:p>
            <a:pPr>
              <a:defRPr/>
            </a:pPr>
            <a:fld id="{9D00B491-FA82-4673-BD01-F53C25F297F9}" type="datetimeFigureOut">
              <a:rPr lang="en-TT"/>
              <a:pPr>
                <a:defRPr/>
              </a:pPr>
              <a:t>01/11/2017</a:t>
            </a:fld>
            <a:endParaRPr lang="en-TT"/>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pPr lvl="0"/>
            <a:endParaRPr lang="en-TT" noProof="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TT" noProof="0"/>
          </a:p>
        </p:txBody>
      </p:sp>
      <p:sp>
        <p:nvSpPr>
          <p:cNvPr id="6" name="Footer Placeholder 5"/>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vl1pPr>
          </a:lstStyle>
          <a:p>
            <a:pPr>
              <a:defRPr/>
            </a:pPr>
            <a:endParaRPr lang="en-TT"/>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3324" tIns="46662" rIns="93324" bIns="46662" rtlCol="0" anchor="b"/>
          <a:lstStyle>
            <a:lvl1pPr algn="r">
              <a:defRPr sz="1200"/>
            </a:lvl1pPr>
          </a:lstStyle>
          <a:p>
            <a:pPr>
              <a:defRPr/>
            </a:pPr>
            <a:fld id="{36C07BE4-EE08-4841-9FDC-02CCF380DB0B}" type="slidenum">
              <a:rPr lang="en-TT"/>
              <a:pPr>
                <a:defRPr/>
              </a:pPr>
              <a:t>‹#›</a:t>
            </a:fld>
            <a:endParaRPr lang="en-TT"/>
          </a:p>
        </p:txBody>
      </p:sp>
    </p:spTree>
    <p:extLst>
      <p:ext uri="{BB962C8B-B14F-4D97-AF65-F5344CB8AC3E}">
        <p14:creationId xmlns:p14="http://schemas.microsoft.com/office/powerpoint/2010/main" val="25560088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4" name="Group 3"/>
          <p:cNvGrpSpPr/>
          <p:nvPr userDrawn="1"/>
        </p:nvGrpSpPr>
        <p:grpSpPr>
          <a:xfrm>
            <a:off x="0" y="-9525"/>
            <a:ext cx="9144000" cy="1377950"/>
            <a:chOff x="0" y="-9525"/>
            <a:chExt cx="9144000" cy="1377950"/>
          </a:xfrm>
        </p:grpSpPr>
        <p:sp>
          <p:nvSpPr>
            <p:cNvPr id="5" name="Rectangle 2"/>
            <p:cNvSpPr>
              <a:spLocks noChangeArrowheads="1"/>
            </p:cNvSpPr>
            <p:nvPr/>
          </p:nvSpPr>
          <p:spPr bwMode="auto">
            <a:xfrm>
              <a:off x="0" y="-9525"/>
              <a:ext cx="9144000" cy="1377950"/>
            </a:xfrm>
            <a:prstGeom prst="rect">
              <a:avLst/>
            </a:prstGeom>
            <a:solidFill>
              <a:srgbClr val="99CC00"/>
            </a:solidFill>
            <a:ln w="9525">
              <a:noFill/>
              <a:miter lim="800000"/>
              <a:headEnd/>
              <a:tailEnd/>
            </a:ln>
          </p:spPr>
          <p:txBody>
            <a:bodyPr wrap="none" anchor="ctr"/>
            <a:lstStyle/>
            <a:p>
              <a:pPr eaLnBrk="0" fontAlgn="auto" hangingPunct="0">
                <a:spcAft>
                  <a:spcPts val="0"/>
                </a:spcAft>
                <a:defRPr/>
              </a:pPr>
              <a:endParaRPr lang="en-GB">
                <a:latin typeface="Times" charset="0"/>
                <a:cs typeface="+mn-cs"/>
              </a:endParaRPr>
            </a:p>
          </p:txBody>
        </p:sp>
        <p:pic>
          <p:nvPicPr>
            <p:cNvPr id="6" name="Picture 7"/>
            <p:cNvPicPr>
              <a:picLocks noChangeAspect="1" noChangeArrowheads="1"/>
            </p:cNvPicPr>
            <p:nvPr/>
          </p:nvPicPr>
          <p:blipFill>
            <a:blip r:embed="rId2" cstate="email"/>
            <a:srcRect/>
            <a:stretch>
              <a:fillRect/>
            </a:stretch>
          </p:blipFill>
          <p:spPr bwMode="auto">
            <a:xfrm>
              <a:off x="90488" y="109538"/>
              <a:ext cx="1096962" cy="1258887"/>
            </a:xfrm>
            <a:prstGeom prst="rect">
              <a:avLst/>
            </a:prstGeom>
            <a:noFill/>
            <a:ln w="9525">
              <a:noFill/>
              <a:miter lim="800000"/>
              <a:headEnd/>
              <a:tailEnd/>
            </a:ln>
          </p:spPr>
        </p:pic>
        <p:pic>
          <p:nvPicPr>
            <p:cNvPr id="7" name="Picture 8" descr="vlcsnap-2012-11-06-10h36m07s152.jpg"/>
            <p:cNvPicPr>
              <a:picLocks noChangeAspect="1"/>
            </p:cNvPicPr>
            <p:nvPr/>
          </p:nvPicPr>
          <p:blipFill>
            <a:blip r:embed="rId3" cstate="email"/>
            <a:srcRect/>
            <a:stretch>
              <a:fillRect/>
            </a:stretch>
          </p:blipFill>
          <p:spPr bwMode="auto">
            <a:xfrm>
              <a:off x="1258888" y="42863"/>
              <a:ext cx="1573212" cy="1260475"/>
            </a:xfrm>
            <a:prstGeom prst="rect">
              <a:avLst/>
            </a:prstGeom>
            <a:noFill/>
            <a:ln w="9525">
              <a:noFill/>
              <a:miter lim="800000"/>
              <a:headEnd/>
              <a:tailEnd/>
            </a:ln>
          </p:spPr>
        </p:pic>
        <p:pic>
          <p:nvPicPr>
            <p:cNvPr id="8" name="Picture 9" descr="IMG_1981.jpg"/>
            <p:cNvPicPr>
              <a:picLocks noChangeAspect="1"/>
            </p:cNvPicPr>
            <p:nvPr/>
          </p:nvPicPr>
          <p:blipFill>
            <a:blip r:embed="rId4" cstate="email"/>
            <a:srcRect l="-311"/>
            <a:stretch>
              <a:fillRect/>
            </a:stretch>
          </p:blipFill>
          <p:spPr bwMode="auto">
            <a:xfrm>
              <a:off x="5132388" y="44450"/>
              <a:ext cx="2376487" cy="1260475"/>
            </a:xfrm>
            <a:prstGeom prst="rect">
              <a:avLst/>
            </a:prstGeom>
            <a:noFill/>
            <a:ln w="9525">
              <a:noFill/>
              <a:miter lim="800000"/>
              <a:headEnd/>
              <a:tailEnd/>
            </a:ln>
          </p:spPr>
        </p:pic>
        <p:pic>
          <p:nvPicPr>
            <p:cNvPr id="9" name="Picture 10" descr="015 Groups waits for agreed estimated accuracy of 3.5.jpg"/>
            <p:cNvPicPr>
              <a:picLocks noChangeAspect="1"/>
            </p:cNvPicPr>
            <p:nvPr/>
          </p:nvPicPr>
          <p:blipFill>
            <a:blip r:embed="rId5" cstate="email"/>
            <a:srcRect l="-3578"/>
            <a:stretch>
              <a:fillRect/>
            </a:stretch>
          </p:blipFill>
          <p:spPr bwMode="auto">
            <a:xfrm>
              <a:off x="2822575" y="42863"/>
              <a:ext cx="2238375" cy="1260475"/>
            </a:xfrm>
            <a:prstGeom prst="rect">
              <a:avLst/>
            </a:prstGeom>
            <a:noFill/>
            <a:ln w="9525">
              <a:noFill/>
              <a:miter lim="800000"/>
              <a:headEnd/>
              <a:tailEnd/>
            </a:ln>
          </p:spPr>
        </p:pic>
        <p:pic>
          <p:nvPicPr>
            <p:cNvPr id="10" name="Picture 12" descr="IMG_8533.jpg"/>
            <p:cNvPicPr>
              <a:picLocks noChangeAspect="1"/>
            </p:cNvPicPr>
            <p:nvPr/>
          </p:nvPicPr>
          <p:blipFill>
            <a:blip r:embed="rId6" cstate="email"/>
            <a:srcRect/>
            <a:stretch>
              <a:fillRect/>
            </a:stretch>
          </p:blipFill>
          <p:spPr bwMode="auto">
            <a:xfrm>
              <a:off x="7591425" y="44450"/>
              <a:ext cx="1425575" cy="1260475"/>
            </a:xfrm>
            <a:prstGeom prst="rect">
              <a:avLst/>
            </a:prstGeom>
            <a:noFill/>
            <a:ln w="9525">
              <a:noFill/>
              <a:miter lim="800000"/>
              <a:headEnd/>
              <a:tailEnd/>
            </a:ln>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p:cNvGrpSpPr/>
          <p:nvPr userDrawn="1"/>
        </p:nvGrpSpPr>
        <p:grpSpPr>
          <a:xfrm>
            <a:off x="0" y="-9525"/>
            <a:ext cx="9144000" cy="1377950"/>
            <a:chOff x="0" y="-9525"/>
            <a:chExt cx="9144000" cy="1377950"/>
          </a:xfrm>
        </p:grpSpPr>
        <p:sp>
          <p:nvSpPr>
            <p:cNvPr id="5" name="Rectangle 2"/>
            <p:cNvSpPr>
              <a:spLocks noChangeArrowheads="1"/>
            </p:cNvSpPr>
            <p:nvPr/>
          </p:nvSpPr>
          <p:spPr bwMode="auto">
            <a:xfrm>
              <a:off x="0" y="-9525"/>
              <a:ext cx="9144000" cy="1377950"/>
            </a:xfrm>
            <a:prstGeom prst="rect">
              <a:avLst/>
            </a:prstGeom>
            <a:solidFill>
              <a:srgbClr val="99CC00"/>
            </a:solidFill>
            <a:ln w="9525">
              <a:noFill/>
              <a:miter lim="800000"/>
              <a:headEnd/>
              <a:tailEnd/>
            </a:ln>
          </p:spPr>
          <p:txBody>
            <a:bodyPr wrap="none" anchor="ctr"/>
            <a:lstStyle/>
            <a:p>
              <a:pPr eaLnBrk="0" fontAlgn="auto" hangingPunct="0">
                <a:spcAft>
                  <a:spcPts val="0"/>
                </a:spcAft>
                <a:defRPr/>
              </a:pPr>
              <a:endParaRPr lang="en-GB">
                <a:latin typeface="Times" charset="0"/>
                <a:cs typeface="+mn-cs"/>
              </a:endParaRPr>
            </a:p>
          </p:txBody>
        </p:sp>
        <p:pic>
          <p:nvPicPr>
            <p:cNvPr id="6" name="Picture 7"/>
            <p:cNvPicPr>
              <a:picLocks noChangeAspect="1" noChangeArrowheads="1"/>
            </p:cNvPicPr>
            <p:nvPr/>
          </p:nvPicPr>
          <p:blipFill>
            <a:blip r:embed="rId2" cstate="email"/>
            <a:srcRect/>
            <a:stretch>
              <a:fillRect/>
            </a:stretch>
          </p:blipFill>
          <p:spPr bwMode="auto">
            <a:xfrm>
              <a:off x="90488" y="109538"/>
              <a:ext cx="1096962" cy="1258887"/>
            </a:xfrm>
            <a:prstGeom prst="rect">
              <a:avLst/>
            </a:prstGeom>
            <a:noFill/>
            <a:ln w="9525">
              <a:noFill/>
              <a:miter lim="800000"/>
              <a:headEnd/>
              <a:tailEnd/>
            </a:ln>
          </p:spPr>
        </p:pic>
        <p:pic>
          <p:nvPicPr>
            <p:cNvPr id="7" name="Picture 8" descr="vlcsnap-2012-11-06-10h36m07s152.jpg"/>
            <p:cNvPicPr>
              <a:picLocks noChangeAspect="1"/>
            </p:cNvPicPr>
            <p:nvPr/>
          </p:nvPicPr>
          <p:blipFill>
            <a:blip r:embed="rId3" cstate="email"/>
            <a:srcRect/>
            <a:stretch>
              <a:fillRect/>
            </a:stretch>
          </p:blipFill>
          <p:spPr bwMode="auto">
            <a:xfrm>
              <a:off x="1258888" y="42863"/>
              <a:ext cx="1573212" cy="1260475"/>
            </a:xfrm>
            <a:prstGeom prst="rect">
              <a:avLst/>
            </a:prstGeom>
            <a:noFill/>
            <a:ln w="9525">
              <a:noFill/>
              <a:miter lim="800000"/>
              <a:headEnd/>
              <a:tailEnd/>
            </a:ln>
          </p:spPr>
        </p:pic>
        <p:pic>
          <p:nvPicPr>
            <p:cNvPr id="8" name="Picture 9" descr="IMG_1981.jpg"/>
            <p:cNvPicPr>
              <a:picLocks noChangeAspect="1"/>
            </p:cNvPicPr>
            <p:nvPr/>
          </p:nvPicPr>
          <p:blipFill>
            <a:blip r:embed="rId4" cstate="email"/>
            <a:srcRect l="-311"/>
            <a:stretch>
              <a:fillRect/>
            </a:stretch>
          </p:blipFill>
          <p:spPr bwMode="auto">
            <a:xfrm>
              <a:off x="5132388" y="44450"/>
              <a:ext cx="2376487" cy="1260475"/>
            </a:xfrm>
            <a:prstGeom prst="rect">
              <a:avLst/>
            </a:prstGeom>
            <a:noFill/>
            <a:ln w="9525">
              <a:noFill/>
              <a:miter lim="800000"/>
              <a:headEnd/>
              <a:tailEnd/>
            </a:ln>
          </p:spPr>
        </p:pic>
        <p:pic>
          <p:nvPicPr>
            <p:cNvPr id="9" name="Picture 10" descr="015 Groups waits for agreed estimated accuracy of 3.5.jpg"/>
            <p:cNvPicPr>
              <a:picLocks noChangeAspect="1"/>
            </p:cNvPicPr>
            <p:nvPr/>
          </p:nvPicPr>
          <p:blipFill>
            <a:blip r:embed="rId5" cstate="email"/>
            <a:srcRect l="-3578"/>
            <a:stretch>
              <a:fillRect/>
            </a:stretch>
          </p:blipFill>
          <p:spPr bwMode="auto">
            <a:xfrm>
              <a:off x="2822575" y="42863"/>
              <a:ext cx="2238375" cy="1260475"/>
            </a:xfrm>
            <a:prstGeom prst="rect">
              <a:avLst/>
            </a:prstGeom>
            <a:noFill/>
            <a:ln w="9525">
              <a:noFill/>
              <a:miter lim="800000"/>
              <a:headEnd/>
              <a:tailEnd/>
            </a:ln>
          </p:spPr>
        </p:pic>
        <p:pic>
          <p:nvPicPr>
            <p:cNvPr id="10" name="Picture 12" descr="IMG_8533.jpg"/>
            <p:cNvPicPr>
              <a:picLocks noChangeAspect="1"/>
            </p:cNvPicPr>
            <p:nvPr/>
          </p:nvPicPr>
          <p:blipFill>
            <a:blip r:embed="rId6" cstate="email"/>
            <a:srcRect/>
            <a:stretch>
              <a:fillRect/>
            </a:stretch>
          </p:blipFill>
          <p:spPr bwMode="auto">
            <a:xfrm>
              <a:off x="7591425" y="44450"/>
              <a:ext cx="1425575" cy="1260475"/>
            </a:xfrm>
            <a:prstGeom prst="rect">
              <a:avLst/>
            </a:prstGeom>
            <a:noFill/>
            <a:ln w="9525">
              <a:noFill/>
              <a:miter lim="800000"/>
              <a:headEnd/>
              <a:tailEnd/>
            </a:ln>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grpSp>
        <p:nvGrpSpPr>
          <p:cNvPr id="4" name="Group 3"/>
          <p:cNvGrpSpPr/>
          <p:nvPr userDrawn="1"/>
        </p:nvGrpSpPr>
        <p:grpSpPr>
          <a:xfrm>
            <a:off x="0" y="-9525"/>
            <a:ext cx="9144000" cy="1377950"/>
            <a:chOff x="0" y="-9525"/>
            <a:chExt cx="9144000" cy="1377950"/>
          </a:xfrm>
        </p:grpSpPr>
        <p:sp>
          <p:nvSpPr>
            <p:cNvPr id="5" name="Rectangle 2"/>
            <p:cNvSpPr>
              <a:spLocks noChangeArrowheads="1"/>
            </p:cNvSpPr>
            <p:nvPr/>
          </p:nvSpPr>
          <p:spPr bwMode="auto">
            <a:xfrm>
              <a:off x="0" y="-9525"/>
              <a:ext cx="9144000" cy="1377950"/>
            </a:xfrm>
            <a:prstGeom prst="rect">
              <a:avLst/>
            </a:prstGeom>
            <a:solidFill>
              <a:srgbClr val="99CC00"/>
            </a:solidFill>
            <a:ln w="9525">
              <a:noFill/>
              <a:miter lim="800000"/>
              <a:headEnd/>
              <a:tailEnd/>
            </a:ln>
          </p:spPr>
          <p:txBody>
            <a:bodyPr wrap="none" anchor="ctr"/>
            <a:lstStyle/>
            <a:p>
              <a:pPr eaLnBrk="0" fontAlgn="auto" hangingPunct="0">
                <a:spcAft>
                  <a:spcPts val="0"/>
                </a:spcAft>
                <a:defRPr/>
              </a:pPr>
              <a:endParaRPr lang="en-GB">
                <a:latin typeface="Times" charset="0"/>
                <a:cs typeface="+mn-cs"/>
              </a:endParaRPr>
            </a:p>
          </p:txBody>
        </p:sp>
        <p:pic>
          <p:nvPicPr>
            <p:cNvPr id="6" name="Picture 7"/>
            <p:cNvPicPr>
              <a:picLocks noChangeAspect="1" noChangeArrowheads="1"/>
            </p:cNvPicPr>
            <p:nvPr/>
          </p:nvPicPr>
          <p:blipFill>
            <a:blip r:embed="rId2" cstate="email"/>
            <a:srcRect/>
            <a:stretch>
              <a:fillRect/>
            </a:stretch>
          </p:blipFill>
          <p:spPr bwMode="auto">
            <a:xfrm>
              <a:off x="90488" y="109538"/>
              <a:ext cx="1096962" cy="1258887"/>
            </a:xfrm>
            <a:prstGeom prst="rect">
              <a:avLst/>
            </a:prstGeom>
            <a:noFill/>
            <a:ln w="9525">
              <a:noFill/>
              <a:miter lim="800000"/>
              <a:headEnd/>
              <a:tailEnd/>
            </a:ln>
          </p:spPr>
        </p:pic>
        <p:pic>
          <p:nvPicPr>
            <p:cNvPr id="7" name="Picture 8" descr="vlcsnap-2012-11-06-10h36m07s152.jpg"/>
            <p:cNvPicPr>
              <a:picLocks noChangeAspect="1"/>
            </p:cNvPicPr>
            <p:nvPr/>
          </p:nvPicPr>
          <p:blipFill>
            <a:blip r:embed="rId3" cstate="email"/>
            <a:srcRect/>
            <a:stretch>
              <a:fillRect/>
            </a:stretch>
          </p:blipFill>
          <p:spPr bwMode="auto">
            <a:xfrm>
              <a:off x="1258888" y="42863"/>
              <a:ext cx="1573212" cy="1260475"/>
            </a:xfrm>
            <a:prstGeom prst="rect">
              <a:avLst/>
            </a:prstGeom>
            <a:noFill/>
            <a:ln w="9525">
              <a:noFill/>
              <a:miter lim="800000"/>
              <a:headEnd/>
              <a:tailEnd/>
            </a:ln>
          </p:spPr>
        </p:pic>
        <p:pic>
          <p:nvPicPr>
            <p:cNvPr id="8" name="Picture 9" descr="IMG_1981.jpg"/>
            <p:cNvPicPr>
              <a:picLocks noChangeAspect="1"/>
            </p:cNvPicPr>
            <p:nvPr/>
          </p:nvPicPr>
          <p:blipFill>
            <a:blip r:embed="rId4" cstate="email"/>
            <a:srcRect l="-311"/>
            <a:stretch>
              <a:fillRect/>
            </a:stretch>
          </p:blipFill>
          <p:spPr bwMode="auto">
            <a:xfrm>
              <a:off x="5132388" y="44450"/>
              <a:ext cx="2376487" cy="1260475"/>
            </a:xfrm>
            <a:prstGeom prst="rect">
              <a:avLst/>
            </a:prstGeom>
            <a:noFill/>
            <a:ln w="9525">
              <a:noFill/>
              <a:miter lim="800000"/>
              <a:headEnd/>
              <a:tailEnd/>
            </a:ln>
          </p:spPr>
        </p:pic>
        <p:pic>
          <p:nvPicPr>
            <p:cNvPr id="9" name="Picture 10" descr="015 Groups waits for agreed estimated accuracy of 3.5.jpg"/>
            <p:cNvPicPr>
              <a:picLocks noChangeAspect="1"/>
            </p:cNvPicPr>
            <p:nvPr/>
          </p:nvPicPr>
          <p:blipFill>
            <a:blip r:embed="rId5" cstate="email"/>
            <a:srcRect l="-3578"/>
            <a:stretch>
              <a:fillRect/>
            </a:stretch>
          </p:blipFill>
          <p:spPr bwMode="auto">
            <a:xfrm>
              <a:off x="2822575" y="42863"/>
              <a:ext cx="2238375" cy="1260475"/>
            </a:xfrm>
            <a:prstGeom prst="rect">
              <a:avLst/>
            </a:prstGeom>
            <a:noFill/>
            <a:ln w="9525">
              <a:noFill/>
              <a:miter lim="800000"/>
              <a:headEnd/>
              <a:tailEnd/>
            </a:ln>
          </p:spPr>
        </p:pic>
        <p:pic>
          <p:nvPicPr>
            <p:cNvPr id="10" name="Picture 12" descr="IMG_8533.jpg"/>
            <p:cNvPicPr>
              <a:picLocks noChangeAspect="1"/>
            </p:cNvPicPr>
            <p:nvPr/>
          </p:nvPicPr>
          <p:blipFill>
            <a:blip r:embed="rId6" cstate="email"/>
            <a:srcRect/>
            <a:stretch>
              <a:fillRect/>
            </a:stretch>
          </p:blipFill>
          <p:spPr bwMode="auto">
            <a:xfrm>
              <a:off x="7591425" y="44450"/>
              <a:ext cx="1425575" cy="1260475"/>
            </a:xfrm>
            <a:prstGeom prst="rect">
              <a:avLst/>
            </a:prstGeom>
            <a:noFill/>
            <a:ln w="9525">
              <a:noFill/>
              <a:miter lim="800000"/>
              <a:headEnd/>
              <a:tailEnd/>
            </a:ln>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757488"/>
            <a:ext cx="4038600" cy="38616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757488"/>
            <a:ext cx="4038600" cy="38616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5" name="Group 4"/>
          <p:cNvGrpSpPr/>
          <p:nvPr userDrawn="1"/>
        </p:nvGrpSpPr>
        <p:grpSpPr>
          <a:xfrm>
            <a:off x="0" y="-9525"/>
            <a:ext cx="9144000" cy="1377950"/>
            <a:chOff x="0" y="-9525"/>
            <a:chExt cx="9144000" cy="1377950"/>
          </a:xfrm>
        </p:grpSpPr>
        <p:sp>
          <p:nvSpPr>
            <p:cNvPr id="6" name="Rectangle 2"/>
            <p:cNvSpPr>
              <a:spLocks noChangeArrowheads="1"/>
            </p:cNvSpPr>
            <p:nvPr/>
          </p:nvSpPr>
          <p:spPr bwMode="auto">
            <a:xfrm>
              <a:off x="0" y="-9525"/>
              <a:ext cx="9144000" cy="1377950"/>
            </a:xfrm>
            <a:prstGeom prst="rect">
              <a:avLst/>
            </a:prstGeom>
            <a:solidFill>
              <a:srgbClr val="99CC00"/>
            </a:solidFill>
            <a:ln w="9525">
              <a:noFill/>
              <a:miter lim="800000"/>
              <a:headEnd/>
              <a:tailEnd/>
            </a:ln>
          </p:spPr>
          <p:txBody>
            <a:bodyPr wrap="none" anchor="ctr"/>
            <a:lstStyle/>
            <a:p>
              <a:pPr eaLnBrk="0" fontAlgn="auto" hangingPunct="0">
                <a:spcAft>
                  <a:spcPts val="0"/>
                </a:spcAft>
                <a:defRPr/>
              </a:pPr>
              <a:endParaRPr lang="en-GB">
                <a:latin typeface="Times" charset="0"/>
                <a:cs typeface="+mn-cs"/>
              </a:endParaRPr>
            </a:p>
          </p:txBody>
        </p:sp>
        <p:pic>
          <p:nvPicPr>
            <p:cNvPr id="7" name="Picture 7"/>
            <p:cNvPicPr>
              <a:picLocks noChangeAspect="1" noChangeArrowheads="1"/>
            </p:cNvPicPr>
            <p:nvPr/>
          </p:nvPicPr>
          <p:blipFill>
            <a:blip r:embed="rId2" cstate="email"/>
            <a:srcRect/>
            <a:stretch>
              <a:fillRect/>
            </a:stretch>
          </p:blipFill>
          <p:spPr bwMode="auto">
            <a:xfrm>
              <a:off x="90488" y="109538"/>
              <a:ext cx="1096962" cy="1258887"/>
            </a:xfrm>
            <a:prstGeom prst="rect">
              <a:avLst/>
            </a:prstGeom>
            <a:noFill/>
            <a:ln w="9525">
              <a:noFill/>
              <a:miter lim="800000"/>
              <a:headEnd/>
              <a:tailEnd/>
            </a:ln>
          </p:spPr>
        </p:pic>
        <p:pic>
          <p:nvPicPr>
            <p:cNvPr id="8" name="Picture 8" descr="vlcsnap-2012-11-06-10h36m07s152.jpg"/>
            <p:cNvPicPr>
              <a:picLocks noChangeAspect="1"/>
            </p:cNvPicPr>
            <p:nvPr/>
          </p:nvPicPr>
          <p:blipFill>
            <a:blip r:embed="rId3" cstate="email"/>
            <a:srcRect/>
            <a:stretch>
              <a:fillRect/>
            </a:stretch>
          </p:blipFill>
          <p:spPr bwMode="auto">
            <a:xfrm>
              <a:off x="1258888" y="42863"/>
              <a:ext cx="1573212" cy="1260475"/>
            </a:xfrm>
            <a:prstGeom prst="rect">
              <a:avLst/>
            </a:prstGeom>
            <a:noFill/>
            <a:ln w="9525">
              <a:noFill/>
              <a:miter lim="800000"/>
              <a:headEnd/>
              <a:tailEnd/>
            </a:ln>
          </p:spPr>
        </p:pic>
        <p:pic>
          <p:nvPicPr>
            <p:cNvPr id="9" name="Picture 9" descr="IMG_1981.jpg"/>
            <p:cNvPicPr>
              <a:picLocks noChangeAspect="1"/>
            </p:cNvPicPr>
            <p:nvPr/>
          </p:nvPicPr>
          <p:blipFill>
            <a:blip r:embed="rId4" cstate="email"/>
            <a:srcRect l="-311"/>
            <a:stretch>
              <a:fillRect/>
            </a:stretch>
          </p:blipFill>
          <p:spPr bwMode="auto">
            <a:xfrm>
              <a:off x="5132388" y="44450"/>
              <a:ext cx="2376487" cy="1260475"/>
            </a:xfrm>
            <a:prstGeom prst="rect">
              <a:avLst/>
            </a:prstGeom>
            <a:noFill/>
            <a:ln w="9525">
              <a:noFill/>
              <a:miter lim="800000"/>
              <a:headEnd/>
              <a:tailEnd/>
            </a:ln>
          </p:spPr>
        </p:pic>
        <p:pic>
          <p:nvPicPr>
            <p:cNvPr id="10" name="Picture 10" descr="015 Groups waits for agreed estimated accuracy of 3.5.jpg"/>
            <p:cNvPicPr>
              <a:picLocks noChangeAspect="1"/>
            </p:cNvPicPr>
            <p:nvPr/>
          </p:nvPicPr>
          <p:blipFill>
            <a:blip r:embed="rId5" cstate="email"/>
            <a:srcRect l="-3578"/>
            <a:stretch>
              <a:fillRect/>
            </a:stretch>
          </p:blipFill>
          <p:spPr bwMode="auto">
            <a:xfrm>
              <a:off x="2822575" y="42863"/>
              <a:ext cx="2238375" cy="1260475"/>
            </a:xfrm>
            <a:prstGeom prst="rect">
              <a:avLst/>
            </a:prstGeom>
            <a:noFill/>
            <a:ln w="9525">
              <a:noFill/>
              <a:miter lim="800000"/>
              <a:headEnd/>
              <a:tailEnd/>
            </a:ln>
          </p:spPr>
        </p:pic>
        <p:pic>
          <p:nvPicPr>
            <p:cNvPr id="11" name="Picture 12" descr="IMG_8533.jpg"/>
            <p:cNvPicPr>
              <a:picLocks noChangeAspect="1"/>
            </p:cNvPicPr>
            <p:nvPr/>
          </p:nvPicPr>
          <p:blipFill>
            <a:blip r:embed="rId6" cstate="email"/>
            <a:srcRect/>
            <a:stretch>
              <a:fillRect/>
            </a:stretch>
          </p:blipFill>
          <p:spPr bwMode="auto">
            <a:xfrm>
              <a:off x="7591425" y="44450"/>
              <a:ext cx="1425575" cy="1260475"/>
            </a:xfrm>
            <a:prstGeom prst="rect">
              <a:avLst/>
            </a:prstGeom>
            <a:noFill/>
            <a:ln w="9525">
              <a:noFill/>
              <a:miter lim="800000"/>
              <a:headEnd/>
              <a:tailEnd/>
            </a:ln>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rot="10800000" flipV="1">
            <a:off x="457200" y="2625258"/>
            <a:ext cx="4040188" cy="5826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3248815"/>
            <a:ext cx="4040188" cy="33686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rot="10800000" flipV="1">
            <a:off x="4645025" y="2625258"/>
            <a:ext cx="4041775" cy="5826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3248815"/>
            <a:ext cx="4041775" cy="33686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userDrawn="1"/>
        </p:nvGrpSpPr>
        <p:grpSpPr>
          <a:xfrm>
            <a:off x="0" y="-9525"/>
            <a:ext cx="9144000" cy="1377950"/>
            <a:chOff x="0" y="-9525"/>
            <a:chExt cx="9144000" cy="1377950"/>
          </a:xfrm>
        </p:grpSpPr>
        <p:sp>
          <p:nvSpPr>
            <p:cNvPr id="8" name="Rectangle 2"/>
            <p:cNvSpPr>
              <a:spLocks noChangeArrowheads="1"/>
            </p:cNvSpPr>
            <p:nvPr/>
          </p:nvSpPr>
          <p:spPr bwMode="auto">
            <a:xfrm>
              <a:off x="0" y="-9525"/>
              <a:ext cx="9144000" cy="1377950"/>
            </a:xfrm>
            <a:prstGeom prst="rect">
              <a:avLst/>
            </a:prstGeom>
            <a:solidFill>
              <a:srgbClr val="99CC00"/>
            </a:solidFill>
            <a:ln w="9525">
              <a:noFill/>
              <a:miter lim="800000"/>
              <a:headEnd/>
              <a:tailEnd/>
            </a:ln>
          </p:spPr>
          <p:txBody>
            <a:bodyPr wrap="none" anchor="ctr"/>
            <a:lstStyle/>
            <a:p>
              <a:pPr eaLnBrk="0" fontAlgn="auto" hangingPunct="0">
                <a:spcAft>
                  <a:spcPts val="0"/>
                </a:spcAft>
                <a:defRPr/>
              </a:pPr>
              <a:endParaRPr lang="en-GB">
                <a:latin typeface="Times" charset="0"/>
                <a:cs typeface="+mn-cs"/>
              </a:endParaRPr>
            </a:p>
          </p:txBody>
        </p:sp>
        <p:pic>
          <p:nvPicPr>
            <p:cNvPr id="9" name="Picture 7"/>
            <p:cNvPicPr>
              <a:picLocks noChangeAspect="1" noChangeArrowheads="1"/>
            </p:cNvPicPr>
            <p:nvPr/>
          </p:nvPicPr>
          <p:blipFill>
            <a:blip r:embed="rId2" cstate="email"/>
            <a:srcRect/>
            <a:stretch>
              <a:fillRect/>
            </a:stretch>
          </p:blipFill>
          <p:spPr bwMode="auto">
            <a:xfrm>
              <a:off x="90488" y="109538"/>
              <a:ext cx="1096962" cy="1258887"/>
            </a:xfrm>
            <a:prstGeom prst="rect">
              <a:avLst/>
            </a:prstGeom>
            <a:noFill/>
            <a:ln w="9525">
              <a:noFill/>
              <a:miter lim="800000"/>
              <a:headEnd/>
              <a:tailEnd/>
            </a:ln>
          </p:spPr>
        </p:pic>
        <p:pic>
          <p:nvPicPr>
            <p:cNvPr id="10" name="Picture 8" descr="vlcsnap-2012-11-06-10h36m07s152.jpg"/>
            <p:cNvPicPr>
              <a:picLocks noChangeAspect="1"/>
            </p:cNvPicPr>
            <p:nvPr/>
          </p:nvPicPr>
          <p:blipFill>
            <a:blip r:embed="rId3" cstate="email"/>
            <a:srcRect/>
            <a:stretch>
              <a:fillRect/>
            </a:stretch>
          </p:blipFill>
          <p:spPr bwMode="auto">
            <a:xfrm>
              <a:off x="1258888" y="42863"/>
              <a:ext cx="1573212" cy="1260475"/>
            </a:xfrm>
            <a:prstGeom prst="rect">
              <a:avLst/>
            </a:prstGeom>
            <a:noFill/>
            <a:ln w="9525">
              <a:noFill/>
              <a:miter lim="800000"/>
              <a:headEnd/>
              <a:tailEnd/>
            </a:ln>
          </p:spPr>
        </p:pic>
        <p:pic>
          <p:nvPicPr>
            <p:cNvPr id="11" name="Picture 9" descr="IMG_1981.jpg"/>
            <p:cNvPicPr>
              <a:picLocks noChangeAspect="1"/>
            </p:cNvPicPr>
            <p:nvPr/>
          </p:nvPicPr>
          <p:blipFill>
            <a:blip r:embed="rId4" cstate="email"/>
            <a:srcRect l="-311"/>
            <a:stretch>
              <a:fillRect/>
            </a:stretch>
          </p:blipFill>
          <p:spPr bwMode="auto">
            <a:xfrm>
              <a:off x="5132388" y="44450"/>
              <a:ext cx="2376487" cy="1260475"/>
            </a:xfrm>
            <a:prstGeom prst="rect">
              <a:avLst/>
            </a:prstGeom>
            <a:noFill/>
            <a:ln w="9525">
              <a:noFill/>
              <a:miter lim="800000"/>
              <a:headEnd/>
              <a:tailEnd/>
            </a:ln>
          </p:spPr>
        </p:pic>
        <p:pic>
          <p:nvPicPr>
            <p:cNvPr id="12" name="Picture 10" descr="015 Groups waits for agreed estimated accuracy of 3.5.jpg"/>
            <p:cNvPicPr>
              <a:picLocks noChangeAspect="1"/>
            </p:cNvPicPr>
            <p:nvPr/>
          </p:nvPicPr>
          <p:blipFill>
            <a:blip r:embed="rId5" cstate="email"/>
            <a:srcRect l="-3578"/>
            <a:stretch>
              <a:fillRect/>
            </a:stretch>
          </p:blipFill>
          <p:spPr bwMode="auto">
            <a:xfrm>
              <a:off x="2822575" y="42863"/>
              <a:ext cx="2238375" cy="1260475"/>
            </a:xfrm>
            <a:prstGeom prst="rect">
              <a:avLst/>
            </a:prstGeom>
            <a:noFill/>
            <a:ln w="9525">
              <a:noFill/>
              <a:miter lim="800000"/>
              <a:headEnd/>
              <a:tailEnd/>
            </a:ln>
          </p:spPr>
        </p:pic>
        <p:pic>
          <p:nvPicPr>
            <p:cNvPr id="13" name="Picture 12" descr="IMG_8533.jpg"/>
            <p:cNvPicPr>
              <a:picLocks noChangeAspect="1"/>
            </p:cNvPicPr>
            <p:nvPr/>
          </p:nvPicPr>
          <p:blipFill>
            <a:blip r:embed="rId6" cstate="email"/>
            <a:srcRect/>
            <a:stretch>
              <a:fillRect/>
            </a:stretch>
          </p:blipFill>
          <p:spPr bwMode="auto">
            <a:xfrm>
              <a:off x="7591425" y="44450"/>
              <a:ext cx="1425575" cy="1260475"/>
            </a:xfrm>
            <a:prstGeom prst="rect">
              <a:avLst/>
            </a:prstGeom>
            <a:noFill/>
            <a:ln w="9525">
              <a:noFill/>
              <a:miter lim="800000"/>
              <a:headEnd/>
              <a:tailEnd/>
            </a:ln>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grpSp>
        <p:nvGrpSpPr>
          <p:cNvPr id="3" name="Group 2"/>
          <p:cNvGrpSpPr/>
          <p:nvPr userDrawn="1"/>
        </p:nvGrpSpPr>
        <p:grpSpPr>
          <a:xfrm>
            <a:off x="0" y="-9525"/>
            <a:ext cx="9144000" cy="1377950"/>
            <a:chOff x="0" y="-9525"/>
            <a:chExt cx="9144000" cy="1377950"/>
          </a:xfrm>
        </p:grpSpPr>
        <p:sp>
          <p:nvSpPr>
            <p:cNvPr id="4" name="Rectangle 2"/>
            <p:cNvSpPr>
              <a:spLocks noChangeArrowheads="1"/>
            </p:cNvSpPr>
            <p:nvPr/>
          </p:nvSpPr>
          <p:spPr bwMode="auto">
            <a:xfrm>
              <a:off x="0" y="-9525"/>
              <a:ext cx="9144000" cy="1377950"/>
            </a:xfrm>
            <a:prstGeom prst="rect">
              <a:avLst/>
            </a:prstGeom>
            <a:solidFill>
              <a:srgbClr val="99CC00"/>
            </a:solidFill>
            <a:ln w="9525">
              <a:noFill/>
              <a:miter lim="800000"/>
              <a:headEnd/>
              <a:tailEnd/>
            </a:ln>
          </p:spPr>
          <p:txBody>
            <a:bodyPr wrap="none" anchor="ctr"/>
            <a:lstStyle/>
            <a:p>
              <a:pPr eaLnBrk="0" fontAlgn="auto" hangingPunct="0">
                <a:spcAft>
                  <a:spcPts val="0"/>
                </a:spcAft>
                <a:defRPr/>
              </a:pPr>
              <a:endParaRPr lang="en-GB">
                <a:latin typeface="Times" charset="0"/>
                <a:cs typeface="+mn-cs"/>
              </a:endParaRPr>
            </a:p>
          </p:txBody>
        </p:sp>
        <p:pic>
          <p:nvPicPr>
            <p:cNvPr id="5" name="Picture 7"/>
            <p:cNvPicPr>
              <a:picLocks noChangeAspect="1" noChangeArrowheads="1"/>
            </p:cNvPicPr>
            <p:nvPr/>
          </p:nvPicPr>
          <p:blipFill>
            <a:blip r:embed="rId2" cstate="email"/>
            <a:srcRect/>
            <a:stretch>
              <a:fillRect/>
            </a:stretch>
          </p:blipFill>
          <p:spPr bwMode="auto">
            <a:xfrm>
              <a:off x="90488" y="109538"/>
              <a:ext cx="1096962" cy="1258887"/>
            </a:xfrm>
            <a:prstGeom prst="rect">
              <a:avLst/>
            </a:prstGeom>
            <a:noFill/>
            <a:ln w="9525">
              <a:noFill/>
              <a:miter lim="800000"/>
              <a:headEnd/>
              <a:tailEnd/>
            </a:ln>
          </p:spPr>
        </p:pic>
        <p:pic>
          <p:nvPicPr>
            <p:cNvPr id="6" name="Picture 8" descr="vlcsnap-2012-11-06-10h36m07s152.jpg"/>
            <p:cNvPicPr>
              <a:picLocks noChangeAspect="1"/>
            </p:cNvPicPr>
            <p:nvPr/>
          </p:nvPicPr>
          <p:blipFill>
            <a:blip r:embed="rId3" cstate="email"/>
            <a:srcRect/>
            <a:stretch>
              <a:fillRect/>
            </a:stretch>
          </p:blipFill>
          <p:spPr bwMode="auto">
            <a:xfrm>
              <a:off x="1258888" y="42863"/>
              <a:ext cx="1573212" cy="1260475"/>
            </a:xfrm>
            <a:prstGeom prst="rect">
              <a:avLst/>
            </a:prstGeom>
            <a:noFill/>
            <a:ln w="9525">
              <a:noFill/>
              <a:miter lim="800000"/>
              <a:headEnd/>
              <a:tailEnd/>
            </a:ln>
          </p:spPr>
        </p:pic>
        <p:pic>
          <p:nvPicPr>
            <p:cNvPr id="7" name="Picture 9" descr="IMG_1981.jpg"/>
            <p:cNvPicPr>
              <a:picLocks noChangeAspect="1"/>
            </p:cNvPicPr>
            <p:nvPr/>
          </p:nvPicPr>
          <p:blipFill>
            <a:blip r:embed="rId4" cstate="email"/>
            <a:srcRect l="-311"/>
            <a:stretch>
              <a:fillRect/>
            </a:stretch>
          </p:blipFill>
          <p:spPr bwMode="auto">
            <a:xfrm>
              <a:off x="5132388" y="44450"/>
              <a:ext cx="2376487" cy="1260475"/>
            </a:xfrm>
            <a:prstGeom prst="rect">
              <a:avLst/>
            </a:prstGeom>
            <a:noFill/>
            <a:ln w="9525">
              <a:noFill/>
              <a:miter lim="800000"/>
              <a:headEnd/>
              <a:tailEnd/>
            </a:ln>
          </p:spPr>
        </p:pic>
        <p:pic>
          <p:nvPicPr>
            <p:cNvPr id="8" name="Picture 10" descr="015 Groups waits for agreed estimated accuracy of 3.5.jpg"/>
            <p:cNvPicPr>
              <a:picLocks noChangeAspect="1"/>
            </p:cNvPicPr>
            <p:nvPr/>
          </p:nvPicPr>
          <p:blipFill>
            <a:blip r:embed="rId5" cstate="email"/>
            <a:srcRect l="-3578"/>
            <a:stretch>
              <a:fillRect/>
            </a:stretch>
          </p:blipFill>
          <p:spPr bwMode="auto">
            <a:xfrm>
              <a:off x="2822575" y="42863"/>
              <a:ext cx="2238375" cy="1260475"/>
            </a:xfrm>
            <a:prstGeom prst="rect">
              <a:avLst/>
            </a:prstGeom>
            <a:noFill/>
            <a:ln w="9525">
              <a:noFill/>
              <a:miter lim="800000"/>
              <a:headEnd/>
              <a:tailEnd/>
            </a:ln>
          </p:spPr>
        </p:pic>
        <p:pic>
          <p:nvPicPr>
            <p:cNvPr id="9" name="Picture 12" descr="IMG_8533.jpg"/>
            <p:cNvPicPr>
              <a:picLocks noChangeAspect="1"/>
            </p:cNvPicPr>
            <p:nvPr/>
          </p:nvPicPr>
          <p:blipFill>
            <a:blip r:embed="rId6" cstate="email"/>
            <a:srcRect/>
            <a:stretch>
              <a:fillRect/>
            </a:stretch>
          </p:blipFill>
          <p:spPr bwMode="auto">
            <a:xfrm>
              <a:off x="7591425" y="44450"/>
              <a:ext cx="1425575" cy="1260475"/>
            </a:xfrm>
            <a:prstGeom prst="rect">
              <a:avLst/>
            </a:prstGeom>
            <a:noFill/>
            <a:ln w="9525">
              <a:noFill/>
              <a:miter lim="800000"/>
              <a:headEnd/>
              <a:tailEnd/>
            </a:ln>
          </p:spPr>
        </p:pic>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15478"/>
            <a:ext cx="3008313" cy="822922"/>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514600"/>
            <a:ext cx="5111750" cy="41449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514600"/>
            <a:ext cx="3008313" cy="4144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grpSp>
        <p:nvGrpSpPr>
          <p:cNvPr id="5" name="Group 4"/>
          <p:cNvGrpSpPr/>
          <p:nvPr userDrawn="1"/>
        </p:nvGrpSpPr>
        <p:grpSpPr>
          <a:xfrm>
            <a:off x="0" y="-9525"/>
            <a:ext cx="9144000" cy="1377950"/>
            <a:chOff x="0" y="-9525"/>
            <a:chExt cx="9144000" cy="1377950"/>
          </a:xfrm>
        </p:grpSpPr>
        <p:sp>
          <p:nvSpPr>
            <p:cNvPr id="6" name="Rectangle 2"/>
            <p:cNvSpPr>
              <a:spLocks noChangeArrowheads="1"/>
            </p:cNvSpPr>
            <p:nvPr/>
          </p:nvSpPr>
          <p:spPr bwMode="auto">
            <a:xfrm>
              <a:off x="0" y="-9525"/>
              <a:ext cx="9144000" cy="1377950"/>
            </a:xfrm>
            <a:prstGeom prst="rect">
              <a:avLst/>
            </a:prstGeom>
            <a:solidFill>
              <a:srgbClr val="99CC00"/>
            </a:solidFill>
            <a:ln w="9525">
              <a:noFill/>
              <a:miter lim="800000"/>
              <a:headEnd/>
              <a:tailEnd/>
            </a:ln>
          </p:spPr>
          <p:txBody>
            <a:bodyPr wrap="none" anchor="ctr"/>
            <a:lstStyle/>
            <a:p>
              <a:pPr eaLnBrk="0" fontAlgn="auto" hangingPunct="0">
                <a:spcAft>
                  <a:spcPts val="0"/>
                </a:spcAft>
                <a:defRPr/>
              </a:pPr>
              <a:endParaRPr lang="en-GB">
                <a:latin typeface="Times" charset="0"/>
                <a:cs typeface="+mn-cs"/>
              </a:endParaRPr>
            </a:p>
          </p:txBody>
        </p:sp>
        <p:pic>
          <p:nvPicPr>
            <p:cNvPr id="7" name="Picture 7"/>
            <p:cNvPicPr>
              <a:picLocks noChangeAspect="1" noChangeArrowheads="1"/>
            </p:cNvPicPr>
            <p:nvPr/>
          </p:nvPicPr>
          <p:blipFill>
            <a:blip r:embed="rId2" cstate="email"/>
            <a:srcRect/>
            <a:stretch>
              <a:fillRect/>
            </a:stretch>
          </p:blipFill>
          <p:spPr bwMode="auto">
            <a:xfrm>
              <a:off x="90488" y="109538"/>
              <a:ext cx="1096962" cy="1258887"/>
            </a:xfrm>
            <a:prstGeom prst="rect">
              <a:avLst/>
            </a:prstGeom>
            <a:noFill/>
            <a:ln w="9525">
              <a:noFill/>
              <a:miter lim="800000"/>
              <a:headEnd/>
              <a:tailEnd/>
            </a:ln>
          </p:spPr>
        </p:pic>
        <p:pic>
          <p:nvPicPr>
            <p:cNvPr id="8" name="Picture 8" descr="vlcsnap-2012-11-06-10h36m07s152.jpg"/>
            <p:cNvPicPr>
              <a:picLocks noChangeAspect="1"/>
            </p:cNvPicPr>
            <p:nvPr/>
          </p:nvPicPr>
          <p:blipFill>
            <a:blip r:embed="rId3" cstate="email"/>
            <a:srcRect/>
            <a:stretch>
              <a:fillRect/>
            </a:stretch>
          </p:blipFill>
          <p:spPr bwMode="auto">
            <a:xfrm>
              <a:off x="1258888" y="42863"/>
              <a:ext cx="1573212" cy="1260475"/>
            </a:xfrm>
            <a:prstGeom prst="rect">
              <a:avLst/>
            </a:prstGeom>
            <a:noFill/>
            <a:ln w="9525">
              <a:noFill/>
              <a:miter lim="800000"/>
              <a:headEnd/>
              <a:tailEnd/>
            </a:ln>
          </p:spPr>
        </p:pic>
        <p:pic>
          <p:nvPicPr>
            <p:cNvPr id="9" name="Picture 9" descr="IMG_1981.jpg"/>
            <p:cNvPicPr>
              <a:picLocks noChangeAspect="1"/>
            </p:cNvPicPr>
            <p:nvPr/>
          </p:nvPicPr>
          <p:blipFill>
            <a:blip r:embed="rId4" cstate="email"/>
            <a:srcRect l="-311"/>
            <a:stretch>
              <a:fillRect/>
            </a:stretch>
          </p:blipFill>
          <p:spPr bwMode="auto">
            <a:xfrm>
              <a:off x="5132388" y="44450"/>
              <a:ext cx="2376487" cy="1260475"/>
            </a:xfrm>
            <a:prstGeom prst="rect">
              <a:avLst/>
            </a:prstGeom>
            <a:noFill/>
            <a:ln w="9525">
              <a:noFill/>
              <a:miter lim="800000"/>
              <a:headEnd/>
              <a:tailEnd/>
            </a:ln>
          </p:spPr>
        </p:pic>
        <p:pic>
          <p:nvPicPr>
            <p:cNvPr id="10" name="Picture 10" descr="015 Groups waits for agreed estimated accuracy of 3.5.jpg"/>
            <p:cNvPicPr>
              <a:picLocks noChangeAspect="1"/>
            </p:cNvPicPr>
            <p:nvPr/>
          </p:nvPicPr>
          <p:blipFill>
            <a:blip r:embed="rId5" cstate="email"/>
            <a:srcRect l="-3578"/>
            <a:stretch>
              <a:fillRect/>
            </a:stretch>
          </p:blipFill>
          <p:spPr bwMode="auto">
            <a:xfrm>
              <a:off x="2822575" y="42863"/>
              <a:ext cx="2238375" cy="1260475"/>
            </a:xfrm>
            <a:prstGeom prst="rect">
              <a:avLst/>
            </a:prstGeom>
            <a:noFill/>
            <a:ln w="9525">
              <a:noFill/>
              <a:miter lim="800000"/>
              <a:headEnd/>
              <a:tailEnd/>
            </a:ln>
          </p:spPr>
        </p:pic>
        <p:pic>
          <p:nvPicPr>
            <p:cNvPr id="11" name="Picture 12" descr="IMG_8533.jpg"/>
            <p:cNvPicPr>
              <a:picLocks noChangeAspect="1"/>
            </p:cNvPicPr>
            <p:nvPr/>
          </p:nvPicPr>
          <p:blipFill>
            <a:blip r:embed="rId6" cstate="email"/>
            <a:srcRect/>
            <a:stretch>
              <a:fillRect/>
            </a:stretch>
          </p:blipFill>
          <p:spPr bwMode="auto">
            <a:xfrm>
              <a:off x="7591425" y="44450"/>
              <a:ext cx="1425575" cy="1260475"/>
            </a:xfrm>
            <a:prstGeom prst="rect">
              <a:avLst/>
            </a:prstGeom>
            <a:noFill/>
            <a:ln w="9525">
              <a:noFill/>
              <a:miter lim="800000"/>
              <a:headEnd/>
              <a:tailEnd/>
            </a:ln>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701799"/>
            <a:ext cx="5486400" cy="30257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5" name="Group 4"/>
          <p:cNvGrpSpPr/>
          <p:nvPr userDrawn="1"/>
        </p:nvGrpSpPr>
        <p:grpSpPr>
          <a:xfrm>
            <a:off x="0" y="-9525"/>
            <a:ext cx="9144000" cy="1377950"/>
            <a:chOff x="0" y="-9525"/>
            <a:chExt cx="9144000" cy="1377950"/>
          </a:xfrm>
        </p:grpSpPr>
        <p:sp>
          <p:nvSpPr>
            <p:cNvPr id="6" name="Rectangle 2"/>
            <p:cNvSpPr>
              <a:spLocks noChangeArrowheads="1"/>
            </p:cNvSpPr>
            <p:nvPr/>
          </p:nvSpPr>
          <p:spPr bwMode="auto">
            <a:xfrm>
              <a:off x="0" y="-9525"/>
              <a:ext cx="9144000" cy="1377950"/>
            </a:xfrm>
            <a:prstGeom prst="rect">
              <a:avLst/>
            </a:prstGeom>
            <a:solidFill>
              <a:srgbClr val="99CC00"/>
            </a:solidFill>
            <a:ln w="9525">
              <a:noFill/>
              <a:miter lim="800000"/>
              <a:headEnd/>
              <a:tailEnd/>
            </a:ln>
          </p:spPr>
          <p:txBody>
            <a:bodyPr wrap="none" anchor="ctr"/>
            <a:lstStyle/>
            <a:p>
              <a:pPr eaLnBrk="0" fontAlgn="auto" hangingPunct="0">
                <a:spcAft>
                  <a:spcPts val="0"/>
                </a:spcAft>
                <a:defRPr/>
              </a:pPr>
              <a:endParaRPr lang="en-GB">
                <a:latin typeface="Times" charset="0"/>
                <a:cs typeface="+mn-cs"/>
              </a:endParaRPr>
            </a:p>
          </p:txBody>
        </p:sp>
        <p:pic>
          <p:nvPicPr>
            <p:cNvPr id="7" name="Picture 7"/>
            <p:cNvPicPr>
              <a:picLocks noChangeAspect="1" noChangeArrowheads="1"/>
            </p:cNvPicPr>
            <p:nvPr/>
          </p:nvPicPr>
          <p:blipFill>
            <a:blip r:embed="rId2" cstate="email"/>
            <a:srcRect/>
            <a:stretch>
              <a:fillRect/>
            </a:stretch>
          </p:blipFill>
          <p:spPr bwMode="auto">
            <a:xfrm>
              <a:off x="90488" y="109538"/>
              <a:ext cx="1096962" cy="1258887"/>
            </a:xfrm>
            <a:prstGeom prst="rect">
              <a:avLst/>
            </a:prstGeom>
            <a:noFill/>
            <a:ln w="9525">
              <a:noFill/>
              <a:miter lim="800000"/>
              <a:headEnd/>
              <a:tailEnd/>
            </a:ln>
          </p:spPr>
        </p:pic>
        <p:pic>
          <p:nvPicPr>
            <p:cNvPr id="8" name="Picture 8" descr="vlcsnap-2012-11-06-10h36m07s152.jpg"/>
            <p:cNvPicPr>
              <a:picLocks noChangeAspect="1"/>
            </p:cNvPicPr>
            <p:nvPr/>
          </p:nvPicPr>
          <p:blipFill>
            <a:blip r:embed="rId3" cstate="email"/>
            <a:srcRect/>
            <a:stretch>
              <a:fillRect/>
            </a:stretch>
          </p:blipFill>
          <p:spPr bwMode="auto">
            <a:xfrm>
              <a:off x="1258888" y="42863"/>
              <a:ext cx="1573212" cy="1260475"/>
            </a:xfrm>
            <a:prstGeom prst="rect">
              <a:avLst/>
            </a:prstGeom>
            <a:noFill/>
            <a:ln w="9525">
              <a:noFill/>
              <a:miter lim="800000"/>
              <a:headEnd/>
              <a:tailEnd/>
            </a:ln>
          </p:spPr>
        </p:pic>
        <p:pic>
          <p:nvPicPr>
            <p:cNvPr id="9" name="Picture 9" descr="IMG_1981.jpg"/>
            <p:cNvPicPr>
              <a:picLocks noChangeAspect="1"/>
            </p:cNvPicPr>
            <p:nvPr/>
          </p:nvPicPr>
          <p:blipFill>
            <a:blip r:embed="rId4" cstate="email"/>
            <a:srcRect l="-311"/>
            <a:stretch>
              <a:fillRect/>
            </a:stretch>
          </p:blipFill>
          <p:spPr bwMode="auto">
            <a:xfrm>
              <a:off x="5132388" y="44450"/>
              <a:ext cx="2376487" cy="1260475"/>
            </a:xfrm>
            <a:prstGeom prst="rect">
              <a:avLst/>
            </a:prstGeom>
            <a:noFill/>
            <a:ln w="9525">
              <a:noFill/>
              <a:miter lim="800000"/>
              <a:headEnd/>
              <a:tailEnd/>
            </a:ln>
          </p:spPr>
        </p:pic>
        <p:pic>
          <p:nvPicPr>
            <p:cNvPr id="10" name="Picture 10" descr="015 Groups waits for agreed estimated accuracy of 3.5.jpg"/>
            <p:cNvPicPr>
              <a:picLocks noChangeAspect="1"/>
            </p:cNvPicPr>
            <p:nvPr/>
          </p:nvPicPr>
          <p:blipFill>
            <a:blip r:embed="rId5" cstate="email"/>
            <a:srcRect l="-3578"/>
            <a:stretch>
              <a:fillRect/>
            </a:stretch>
          </p:blipFill>
          <p:spPr bwMode="auto">
            <a:xfrm>
              <a:off x="2822575" y="42863"/>
              <a:ext cx="2238375" cy="1260475"/>
            </a:xfrm>
            <a:prstGeom prst="rect">
              <a:avLst/>
            </a:prstGeom>
            <a:noFill/>
            <a:ln w="9525">
              <a:noFill/>
              <a:miter lim="800000"/>
              <a:headEnd/>
              <a:tailEnd/>
            </a:ln>
          </p:spPr>
        </p:pic>
        <p:pic>
          <p:nvPicPr>
            <p:cNvPr id="11" name="Picture 12" descr="IMG_8533.jpg"/>
            <p:cNvPicPr>
              <a:picLocks noChangeAspect="1"/>
            </p:cNvPicPr>
            <p:nvPr/>
          </p:nvPicPr>
          <p:blipFill>
            <a:blip r:embed="rId6" cstate="email"/>
            <a:srcRect/>
            <a:stretch>
              <a:fillRect/>
            </a:stretch>
          </p:blipFill>
          <p:spPr bwMode="auto">
            <a:xfrm>
              <a:off x="7591425" y="44450"/>
              <a:ext cx="1425575" cy="1260475"/>
            </a:xfrm>
            <a:prstGeom prst="rect">
              <a:avLst/>
            </a:prstGeom>
            <a:noFill/>
            <a:ln w="9525">
              <a:noFill/>
              <a:miter lim="800000"/>
              <a:headEnd/>
              <a:tailEnd/>
            </a:ln>
          </p:spPr>
        </p:pic>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42398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2647950"/>
            <a:ext cx="8229600" cy="41036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bg2"/>
          </a:solidFill>
          <a:latin typeface="Calibri" pitchFamily="34" charset="0"/>
        </a:defRPr>
      </a:lvl6pPr>
      <a:lvl7pPr marL="914400" algn="ctr" defTabSz="457200" rtl="0" fontAlgn="base">
        <a:spcBef>
          <a:spcPct val="0"/>
        </a:spcBef>
        <a:spcAft>
          <a:spcPct val="0"/>
        </a:spcAft>
        <a:defRPr sz="4400">
          <a:solidFill>
            <a:schemeClr val="bg2"/>
          </a:solidFill>
          <a:latin typeface="Calibri" pitchFamily="34" charset="0"/>
        </a:defRPr>
      </a:lvl7pPr>
      <a:lvl8pPr marL="1371600" algn="ctr" defTabSz="457200" rtl="0" fontAlgn="base">
        <a:spcBef>
          <a:spcPct val="0"/>
        </a:spcBef>
        <a:spcAft>
          <a:spcPct val="0"/>
        </a:spcAft>
        <a:defRPr sz="4400">
          <a:solidFill>
            <a:schemeClr val="bg2"/>
          </a:solidFill>
          <a:latin typeface="Calibri" pitchFamily="34" charset="0"/>
        </a:defRPr>
      </a:lvl8pPr>
      <a:lvl9pPr marL="1828800" algn="ctr" defTabSz="457200" rtl="0" fontAlgn="base">
        <a:spcBef>
          <a:spcPct val="0"/>
        </a:spcBef>
        <a:spcAft>
          <a:spcPct val="0"/>
        </a:spcAft>
        <a:defRPr sz="4400">
          <a:solidFill>
            <a:schemeClr val="bg2"/>
          </a:solidFill>
          <a:latin typeface="Calibri" pitchFamily="34" charset="0"/>
        </a:defRPr>
      </a:lvl9pPr>
    </p:titleStyle>
    <p:bodyStyle>
      <a:lvl1pPr marL="342900" indent="-342900" algn="l" defTabSz="457200" rtl="0" eaLnBrk="0" fontAlgn="base" hangingPunct="0">
        <a:spcBef>
          <a:spcPct val="20000"/>
        </a:spcBef>
        <a:spcAft>
          <a:spcPts val="30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ts val="30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ts val="30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ts val="30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ts val="30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B5C674-CB5D-4A47-ADE9-3B0A0BEFB25A}"/>
              </a:ext>
            </a:extLst>
          </p:cNvPr>
          <p:cNvGrpSpPr/>
          <p:nvPr/>
        </p:nvGrpSpPr>
        <p:grpSpPr>
          <a:xfrm>
            <a:off x="2601582" y="0"/>
            <a:ext cx="3815844" cy="2335685"/>
            <a:chOff x="0" y="0"/>
            <a:chExt cx="2295936" cy="1362075"/>
          </a:xfrm>
        </p:grpSpPr>
        <p:pic>
          <p:nvPicPr>
            <p:cNvPr id="7" name="Picture 6">
              <a:extLst>
                <a:ext uri="{FF2B5EF4-FFF2-40B4-BE49-F238E27FC236}">
                  <a16:creationId xmlns:a16="http://schemas.microsoft.com/office/drawing/2014/main" id="{1FF355D4-91B8-434E-82DC-B3F77E68C0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43106" y="0"/>
              <a:ext cx="1052830" cy="1362075"/>
            </a:xfrm>
            <a:prstGeom prst="rect">
              <a:avLst/>
            </a:prstGeom>
          </p:spPr>
        </p:pic>
        <p:pic>
          <p:nvPicPr>
            <p:cNvPr id="8" name="Picture 7" descr="C:\Users\emilyb\Desktop\GEC-2017-RGB-POS (2).jpg">
              <a:extLst>
                <a:ext uri="{FF2B5EF4-FFF2-40B4-BE49-F238E27FC236}">
                  <a16:creationId xmlns:a16="http://schemas.microsoft.com/office/drawing/2014/main" id="{FAF29867-F017-4554-B6FA-6A6547F6D5F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49412"/>
              <a:ext cx="1093470" cy="1111885"/>
            </a:xfrm>
            <a:prstGeom prst="rect">
              <a:avLst/>
            </a:prstGeom>
            <a:noFill/>
            <a:ln>
              <a:noFill/>
            </a:ln>
          </p:spPr>
        </p:pic>
      </p:grpSp>
      <p:sp>
        <p:nvSpPr>
          <p:cNvPr id="4" name="Title 3"/>
          <p:cNvSpPr>
            <a:spLocks noGrp="1"/>
          </p:cNvSpPr>
          <p:nvPr>
            <p:ph type="ctrTitle" idx="4294967295"/>
          </p:nvPr>
        </p:nvSpPr>
        <p:spPr>
          <a:xfrm>
            <a:off x="822960" y="2222684"/>
            <a:ext cx="7498080" cy="2965087"/>
          </a:xfrm>
          <a:ln w="76200">
            <a:solidFill>
              <a:srgbClr val="92D050"/>
            </a:solidFill>
          </a:ln>
        </p:spPr>
        <p:txBody>
          <a:bodyPr/>
          <a:lstStyle/>
          <a:p>
            <a:br>
              <a:rPr lang="en-GB" sz="4000" dirty="0"/>
            </a:br>
            <a:r>
              <a:rPr lang="en-GB" sz="3600" i="1" dirty="0"/>
              <a:t>GEC annual summit</a:t>
            </a:r>
            <a:br>
              <a:rPr lang="en-TT" dirty="0"/>
            </a:br>
            <a:r>
              <a:rPr lang="en-GB" b="1" dirty="0"/>
              <a:t>Green enterprises: </a:t>
            </a:r>
            <a:br>
              <a:rPr lang="en-TT" dirty="0"/>
            </a:br>
            <a:r>
              <a:rPr lang="en-GB" b="1" dirty="0"/>
              <a:t>driving the transition from local to global</a:t>
            </a:r>
            <a:r>
              <a:rPr lang="en-GB" dirty="0"/>
              <a:t> </a:t>
            </a:r>
            <a:br>
              <a:rPr lang="en-GB" dirty="0"/>
            </a:br>
            <a:endParaRPr lang="en-TT" dirty="0"/>
          </a:p>
        </p:txBody>
      </p:sp>
      <p:sp>
        <p:nvSpPr>
          <p:cNvPr id="5" name="Subtitle 4"/>
          <p:cNvSpPr>
            <a:spLocks noGrp="1"/>
          </p:cNvSpPr>
          <p:nvPr>
            <p:ph type="subTitle" idx="4294967295"/>
          </p:nvPr>
        </p:nvSpPr>
        <p:spPr>
          <a:xfrm>
            <a:off x="822960" y="5432802"/>
            <a:ext cx="4958541" cy="724707"/>
          </a:xfrm>
        </p:spPr>
        <p:txBody>
          <a:bodyPr/>
          <a:lstStyle/>
          <a:p>
            <a:pPr marL="0" indent="0" algn="ctr">
              <a:buNone/>
            </a:pPr>
            <a:r>
              <a:rPr lang="en-TT" i="1" dirty="0"/>
              <a:t> </a:t>
            </a:r>
            <a:r>
              <a:rPr lang="en-TT" sz="2800" i="1" dirty="0"/>
              <a:t>November 1-3, 2017 - Port of Spain, Trinidad</a:t>
            </a:r>
          </a:p>
        </p:txBody>
      </p:sp>
      <p:pic>
        <p:nvPicPr>
          <p:cNvPr id="9" name="Picture 8">
            <a:extLst>
              <a:ext uri="{FF2B5EF4-FFF2-40B4-BE49-F238E27FC236}">
                <a16:creationId xmlns:a16="http://schemas.microsoft.com/office/drawing/2014/main" id="{91E39B18-5397-44B3-851A-2563A75EB52A}"/>
              </a:ext>
            </a:extLst>
          </p:cNvPr>
          <p:cNvPicPr/>
          <p:nvPr/>
        </p:nvPicPr>
        <p:blipFill rotWithShape="1">
          <a:blip r:embed="rId4" cstate="print">
            <a:extLst>
              <a:ext uri="{28A0092B-C50C-407E-A947-70E740481C1C}">
                <a14:useLocalDpi xmlns:a14="http://schemas.microsoft.com/office/drawing/2010/main" val="0"/>
              </a:ext>
            </a:extLst>
          </a:blip>
          <a:srcRect l="11930" r="13541"/>
          <a:stretch/>
        </p:blipFill>
        <p:spPr bwMode="auto">
          <a:xfrm>
            <a:off x="5781501" y="5187771"/>
            <a:ext cx="1965960" cy="171530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08264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CD95CCE-1D00-4837-87F2-1940DAA269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64879" y="2470192"/>
            <a:ext cx="1807121" cy="2522307"/>
          </a:xfrm>
          <a:prstGeom prst="rect">
            <a:avLst/>
          </a:prstGeom>
        </p:spPr>
      </p:pic>
      <p:pic>
        <p:nvPicPr>
          <p:cNvPr id="4" name="Picture 3" descr="C:\Users\emilyb\Desktop\GEC-2017-RGB-POS (2).jpg">
            <a:extLst>
              <a:ext uri="{FF2B5EF4-FFF2-40B4-BE49-F238E27FC236}">
                <a16:creationId xmlns:a16="http://schemas.microsoft.com/office/drawing/2014/main" id="{E3717B0B-0554-411D-9843-1A634D69C99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2701845"/>
            <a:ext cx="1876877" cy="2059002"/>
          </a:xfrm>
          <a:prstGeom prst="rect">
            <a:avLst/>
          </a:prstGeom>
          <a:noFill/>
          <a:ln>
            <a:noFill/>
          </a:ln>
        </p:spPr>
      </p:pic>
      <p:pic>
        <p:nvPicPr>
          <p:cNvPr id="1026" name="Picture 2" descr="Green Market Santa Cruz">
            <a:extLst>
              <a:ext uri="{FF2B5EF4-FFF2-40B4-BE49-F238E27FC236}">
                <a16:creationId xmlns:a16="http://schemas.microsoft.com/office/drawing/2014/main" id="{5D8E623E-8914-4F02-9E65-7B74B08C8C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2856306"/>
            <a:ext cx="4472247" cy="1750077"/>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64248D70-A0FA-4DDE-A0B0-D92B05BC6122}"/>
              </a:ext>
            </a:extLst>
          </p:cNvPr>
          <p:cNvSpPr txBox="1">
            <a:spLocks/>
          </p:cNvSpPr>
          <p:nvPr/>
        </p:nvSpPr>
        <p:spPr>
          <a:xfrm>
            <a:off x="457200" y="320324"/>
            <a:ext cx="8229600" cy="1143000"/>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bg2"/>
                </a:solidFill>
                <a:latin typeface="Calibri" pitchFamily="34" charset="0"/>
              </a:defRPr>
            </a:lvl6pPr>
            <a:lvl7pPr marL="914400" algn="ctr" defTabSz="457200" rtl="0" fontAlgn="base">
              <a:spcBef>
                <a:spcPct val="0"/>
              </a:spcBef>
              <a:spcAft>
                <a:spcPct val="0"/>
              </a:spcAft>
              <a:defRPr sz="4400">
                <a:solidFill>
                  <a:schemeClr val="bg2"/>
                </a:solidFill>
                <a:latin typeface="Calibri" pitchFamily="34" charset="0"/>
              </a:defRPr>
            </a:lvl7pPr>
            <a:lvl8pPr marL="1371600" algn="ctr" defTabSz="457200" rtl="0" fontAlgn="base">
              <a:spcBef>
                <a:spcPct val="0"/>
              </a:spcBef>
              <a:spcAft>
                <a:spcPct val="0"/>
              </a:spcAft>
              <a:defRPr sz="4400">
                <a:solidFill>
                  <a:schemeClr val="bg2"/>
                </a:solidFill>
                <a:latin typeface="Calibri" pitchFamily="34" charset="0"/>
              </a:defRPr>
            </a:lvl8pPr>
            <a:lvl9pPr marL="1828800" algn="ctr" defTabSz="457200" rtl="0" fontAlgn="base">
              <a:spcBef>
                <a:spcPct val="0"/>
              </a:spcBef>
              <a:spcAft>
                <a:spcPct val="0"/>
              </a:spcAft>
              <a:defRPr sz="4400">
                <a:solidFill>
                  <a:schemeClr val="bg2"/>
                </a:solidFill>
                <a:latin typeface="Calibri" pitchFamily="34" charset="0"/>
              </a:defRPr>
            </a:lvl9pPr>
          </a:lstStyle>
          <a:p>
            <a:r>
              <a:rPr lang="en-TT" dirty="0"/>
              <a:t>Introductions</a:t>
            </a:r>
          </a:p>
        </p:txBody>
      </p:sp>
    </p:spTree>
    <p:extLst>
      <p:ext uri="{BB962C8B-B14F-4D97-AF65-F5344CB8AC3E}">
        <p14:creationId xmlns:p14="http://schemas.microsoft.com/office/powerpoint/2010/main" val="3151375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93988"/>
            <a:ext cx="7772400" cy="1470025"/>
          </a:xfrm>
        </p:spPr>
        <p:txBody>
          <a:bodyPr/>
          <a:lstStyle/>
          <a:p>
            <a:r>
              <a:rPr lang="en-TT" dirty="0"/>
              <a:t>Green economy in the Caribbean</a:t>
            </a:r>
          </a:p>
        </p:txBody>
      </p:sp>
    </p:spTree>
    <p:extLst>
      <p:ext uri="{BB962C8B-B14F-4D97-AF65-F5344CB8AC3E}">
        <p14:creationId xmlns:p14="http://schemas.microsoft.com/office/powerpoint/2010/main" val="2694852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C273B9-0D45-4392-A8B5-B03E31284489}"/>
              </a:ext>
            </a:extLst>
          </p:cNvPr>
          <p:cNvSpPr>
            <a:spLocks noGrp="1"/>
          </p:cNvSpPr>
          <p:nvPr>
            <p:ph idx="4294967295"/>
          </p:nvPr>
        </p:nvSpPr>
        <p:spPr>
          <a:xfrm>
            <a:off x="362607" y="596105"/>
            <a:ext cx="8229600" cy="5647039"/>
          </a:xfrm>
          <a:ln w="76200">
            <a:solidFill>
              <a:srgbClr val="92D050"/>
            </a:solidFill>
          </a:ln>
        </p:spPr>
        <p:txBody>
          <a:bodyPr/>
          <a:lstStyle/>
          <a:p>
            <a:pPr marL="0" indent="0" algn="ctr">
              <a:buNone/>
            </a:pPr>
            <a:r>
              <a:rPr lang="en-US" sz="2800" dirty="0"/>
              <a:t>“In the context of the Caribbean, a Green Economy is one that aims for long-term prosperity, rather than solely for growth, through equitable distribution of economic benefits and effective management of ecological resources. It is economically viable and resilient to both external and internal shocks; self-directed and not driven by external agendas or funding opportunities, and self-reliant by being based predominantly on domestic production and investment. A Caribbean Green Economy is pro-poor and generates decent jobs and working conditions that offer opportunities for self-advancement for local people.” </a:t>
            </a:r>
            <a:endParaRPr lang="en-TT" sz="2800" dirty="0"/>
          </a:p>
          <a:p>
            <a:pPr marL="0" indent="0" algn="ctr">
              <a:buNone/>
            </a:pPr>
            <a:r>
              <a:rPr lang="en-US" sz="2400" i="1" dirty="0"/>
              <a:t>CANARI Policy Brief 13</a:t>
            </a:r>
            <a:endParaRPr lang="en-TT" sz="2800" dirty="0"/>
          </a:p>
        </p:txBody>
      </p:sp>
    </p:spTree>
    <p:extLst>
      <p:ext uri="{BB962C8B-B14F-4D97-AF65-F5344CB8AC3E}">
        <p14:creationId xmlns:p14="http://schemas.microsoft.com/office/powerpoint/2010/main" val="26786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7D072-C50B-424A-B2D5-6018ACB24D15}"/>
              </a:ext>
            </a:extLst>
          </p:cNvPr>
          <p:cNvSpPr>
            <a:spLocks noGrp="1"/>
          </p:cNvSpPr>
          <p:nvPr>
            <p:ph type="title"/>
          </p:nvPr>
        </p:nvSpPr>
        <p:spPr/>
        <p:txBody>
          <a:bodyPr/>
          <a:lstStyle/>
          <a:p>
            <a:r>
              <a:rPr lang="en-TT" sz="4000" dirty="0"/>
              <a:t>Key principles</a:t>
            </a:r>
          </a:p>
        </p:txBody>
      </p:sp>
      <p:sp>
        <p:nvSpPr>
          <p:cNvPr id="3" name="Content Placeholder 2">
            <a:extLst>
              <a:ext uri="{FF2B5EF4-FFF2-40B4-BE49-F238E27FC236}">
                <a16:creationId xmlns:a16="http://schemas.microsoft.com/office/drawing/2014/main" id="{D3A97B6D-E206-4820-B5FC-7EF435F62648}"/>
              </a:ext>
            </a:extLst>
          </p:cNvPr>
          <p:cNvSpPr>
            <a:spLocks noGrp="1"/>
          </p:cNvSpPr>
          <p:nvPr>
            <p:ph idx="1"/>
          </p:nvPr>
        </p:nvSpPr>
        <p:spPr/>
        <p:txBody>
          <a:bodyPr/>
          <a:lstStyle/>
          <a:p>
            <a:r>
              <a:rPr lang="en-GB" dirty="0"/>
              <a:t>Economic viability/ economic wellbeing</a:t>
            </a:r>
          </a:p>
          <a:p>
            <a:r>
              <a:rPr lang="en-GB" dirty="0"/>
              <a:t>Social inclusion/ equity </a:t>
            </a:r>
          </a:p>
          <a:p>
            <a:r>
              <a:rPr lang="en-GB" dirty="0"/>
              <a:t>Environmental sustainability/ within ecological limits</a:t>
            </a:r>
          </a:p>
          <a:p>
            <a:r>
              <a:rPr lang="en-GB" dirty="0"/>
              <a:t>Resilience </a:t>
            </a:r>
          </a:p>
          <a:p>
            <a:r>
              <a:rPr lang="en-GB" dirty="0"/>
              <a:t>Good governance</a:t>
            </a:r>
            <a:endParaRPr lang="en-TT" dirty="0"/>
          </a:p>
        </p:txBody>
      </p:sp>
    </p:spTree>
    <p:extLst>
      <p:ext uri="{BB962C8B-B14F-4D97-AF65-F5344CB8AC3E}">
        <p14:creationId xmlns:p14="http://schemas.microsoft.com/office/powerpoint/2010/main" val="3100664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74BB8-8C05-49EA-A128-C47D1BFB5973}"/>
              </a:ext>
            </a:extLst>
          </p:cNvPr>
          <p:cNvSpPr>
            <a:spLocks noGrp="1"/>
          </p:cNvSpPr>
          <p:nvPr>
            <p:ph type="title"/>
          </p:nvPr>
        </p:nvSpPr>
        <p:spPr>
          <a:xfrm>
            <a:off x="457200" y="1645920"/>
            <a:ext cx="8229600" cy="1546166"/>
          </a:xfrm>
        </p:spPr>
        <p:txBody>
          <a:bodyPr/>
          <a:lstStyle/>
          <a:p>
            <a:r>
              <a:rPr lang="en-TT" dirty="0"/>
              <a:t>The Caribbean Green Economy Action Learning Group</a:t>
            </a:r>
          </a:p>
        </p:txBody>
      </p:sp>
      <p:sp>
        <p:nvSpPr>
          <p:cNvPr id="3" name="Content Placeholder 2">
            <a:extLst>
              <a:ext uri="{FF2B5EF4-FFF2-40B4-BE49-F238E27FC236}">
                <a16:creationId xmlns:a16="http://schemas.microsoft.com/office/drawing/2014/main" id="{675CBF7C-293C-49EE-96E2-8A51EA2D9172}"/>
              </a:ext>
            </a:extLst>
          </p:cNvPr>
          <p:cNvSpPr>
            <a:spLocks noGrp="1"/>
          </p:cNvSpPr>
          <p:nvPr>
            <p:ph idx="1"/>
          </p:nvPr>
        </p:nvSpPr>
        <p:spPr>
          <a:xfrm>
            <a:off x="457200" y="3557848"/>
            <a:ext cx="8229600" cy="3193790"/>
          </a:xfrm>
        </p:spPr>
        <p:txBody>
          <a:bodyPr/>
          <a:lstStyle/>
          <a:p>
            <a:r>
              <a:rPr lang="en-US" b="1" dirty="0"/>
              <a:t>Purpose:</a:t>
            </a:r>
            <a:r>
              <a:rPr lang="en-US" dirty="0"/>
              <a:t> to</a:t>
            </a:r>
            <a:r>
              <a:rPr lang="en-US" b="1" dirty="0"/>
              <a:t> </a:t>
            </a:r>
            <a:r>
              <a:rPr lang="en-US" dirty="0"/>
              <a:t>identify and promote ways in which ‘green economy’ can advance sustainable development in the Caribbean through shaping visions, perspectives, positions and actions.</a:t>
            </a:r>
            <a:endParaRPr lang="en-TT" dirty="0"/>
          </a:p>
        </p:txBody>
      </p:sp>
    </p:spTree>
    <p:extLst>
      <p:ext uri="{BB962C8B-B14F-4D97-AF65-F5344CB8AC3E}">
        <p14:creationId xmlns:p14="http://schemas.microsoft.com/office/powerpoint/2010/main" val="4139411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EDAE5-A455-4802-9A5E-0FEB120C310E}"/>
              </a:ext>
            </a:extLst>
          </p:cNvPr>
          <p:cNvSpPr>
            <a:spLocks noGrp="1"/>
          </p:cNvSpPr>
          <p:nvPr>
            <p:ph type="title"/>
          </p:nvPr>
        </p:nvSpPr>
        <p:spPr>
          <a:xfrm>
            <a:off x="457200" y="1423988"/>
            <a:ext cx="8229600" cy="876992"/>
          </a:xfrm>
        </p:spPr>
        <p:txBody>
          <a:bodyPr/>
          <a:lstStyle/>
          <a:p>
            <a:r>
              <a:rPr lang="en-TT" dirty="0"/>
              <a:t>Caribbean programme of work</a:t>
            </a:r>
          </a:p>
        </p:txBody>
      </p:sp>
      <p:sp>
        <p:nvSpPr>
          <p:cNvPr id="4" name="Content Placeholder 3">
            <a:extLst>
              <a:ext uri="{FF2B5EF4-FFF2-40B4-BE49-F238E27FC236}">
                <a16:creationId xmlns:a16="http://schemas.microsoft.com/office/drawing/2014/main" id="{B3931147-B605-4017-81D7-E8FC07F8F420}"/>
              </a:ext>
            </a:extLst>
          </p:cNvPr>
          <p:cNvSpPr>
            <a:spLocks noGrp="1"/>
          </p:cNvSpPr>
          <p:nvPr>
            <p:ph idx="1"/>
          </p:nvPr>
        </p:nvSpPr>
        <p:spPr>
          <a:xfrm>
            <a:off x="457200" y="2566988"/>
            <a:ext cx="8229600" cy="4184649"/>
          </a:xfrm>
        </p:spPr>
        <p:txBody>
          <a:bodyPr/>
          <a:lstStyle/>
          <a:p>
            <a:pPr marL="0" indent="0" algn="ctr">
              <a:spcBef>
                <a:spcPts val="0"/>
              </a:spcBef>
              <a:buNone/>
            </a:pPr>
            <a:r>
              <a:rPr lang="en-TT" sz="4000" dirty="0"/>
              <a:t>Local small and medium-enterprises (SMEs) identified as a key potential pathway to a green economy in the Caribbean</a:t>
            </a:r>
          </a:p>
          <a:p>
            <a:pPr marL="0" indent="0" algn="ctr">
              <a:spcBef>
                <a:spcPts val="0"/>
              </a:spcBef>
              <a:buNone/>
            </a:pPr>
            <a:endParaRPr lang="en-TT" sz="2800" dirty="0"/>
          </a:p>
          <a:p>
            <a:pPr marL="0" indent="0" algn="ctr">
              <a:spcBef>
                <a:spcPts val="0"/>
              </a:spcBef>
              <a:buNone/>
            </a:pPr>
            <a:r>
              <a:rPr lang="en-TT" sz="4000" dirty="0"/>
              <a:t>Research agenda developed by Caribbean SME ALG</a:t>
            </a:r>
          </a:p>
        </p:txBody>
      </p:sp>
      <p:sp>
        <p:nvSpPr>
          <p:cNvPr id="3" name="Arrow: Down 2">
            <a:extLst>
              <a:ext uri="{FF2B5EF4-FFF2-40B4-BE49-F238E27FC236}">
                <a16:creationId xmlns:a16="http://schemas.microsoft.com/office/drawing/2014/main" id="{019D3A32-65D0-432A-80C3-680C2C23E82F}"/>
              </a:ext>
            </a:extLst>
          </p:cNvPr>
          <p:cNvSpPr/>
          <p:nvPr/>
        </p:nvSpPr>
        <p:spPr>
          <a:xfrm>
            <a:off x="4322618" y="2224521"/>
            <a:ext cx="498764" cy="532015"/>
          </a:xfrm>
          <a:prstGeom prst="downArrow">
            <a:avLst/>
          </a:prstGeom>
          <a:solidFill>
            <a:schemeClr val="accent2"/>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TT"/>
          </a:p>
        </p:txBody>
      </p:sp>
      <p:sp>
        <p:nvSpPr>
          <p:cNvPr id="5" name="Arrow: Down 4">
            <a:extLst>
              <a:ext uri="{FF2B5EF4-FFF2-40B4-BE49-F238E27FC236}">
                <a16:creationId xmlns:a16="http://schemas.microsoft.com/office/drawing/2014/main" id="{CA164450-6E8F-4AEB-A301-3F485CB307B5}"/>
              </a:ext>
            </a:extLst>
          </p:cNvPr>
          <p:cNvSpPr/>
          <p:nvPr/>
        </p:nvSpPr>
        <p:spPr>
          <a:xfrm>
            <a:off x="4322618" y="5073534"/>
            <a:ext cx="498764" cy="532015"/>
          </a:xfrm>
          <a:prstGeom prst="downArrow">
            <a:avLst/>
          </a:prstGeom>
          <a:solidFill>
            <a:schemeClr val="accent2"/>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n-TT"/>
          </a:p>
        </p:txBody>
      </p:sp>
    </p:spTree>
    <p:extLst>
      <p:ext uri="{BB962C8B-B14F-4D97-AF65-F5344CB8AC3E}">
        <p14:creationId xmlns:p14="http://schemas.microsoft.com/office/powerpoint/2010/main" val="387315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1FAB5-BE8F-4335-8DAC-C5349F8C1E02}"/>
              </a:ext>
            </a:extLst>
          </p:cNvPr>
          <p:cNvSpPr>
            <a:spLocks noGrp="1"/>
          </p:cNvSpPr>
          <p:nvPr>
            <p:ph type="title"/>
          </p:nvPr>
        </p:nvSpPr>
        <p:spPr/>
        <p:txBody>
          <a:bodyPr/>
          <a:lstStyle/>
          <a:p>
            <a:r>
              <a:rPr lang="en-TT" dirty="0"/>
              <a:t>Focus on “green enterprises”</a:t>
            </a:r>
          </a:p>
        </p:txBody>
      </p:sp>
      <p:sp>
        <p:nvSpPr>
          <p:cNvPr id="3" name="Content Placeholder 2">
            <a:extLst>
              <a:ext uri="{FF2B5EF4-FFF2-40B4-BE49-F238E27FC236}">
                <a16:creationId xmlns:a16="http://schemas.microsoft.com/office/drawing/2014/main" id="{3080A81C-A7E2-490E-AFB6-2E153413D220}"/>
              </a:ext>
            </a:extLst>
          </p:cNvPr>
          <p:cNvSpPr>
            <a:spLocks noGrp="1"/>
          </p:cNvSpPr>
          <p:nvPr>
            <p:ph idx="1"/>
          </p:nvPr>
        </p:nvSpPr>
        <p:spPr/>
        <p:txBody>
          <a:bodyPr/>
          <a:lstStyle/>
          <a:p>
            <a:r>
              <a:rPr lang="en-TT" dirty="0"/>
              <a:t>Micro and small, many informal</a:t>
            </a:r>
          </a:p>
          <a:p>
            <a:r>
              <a:rPr lang="en-TT" dirty="0"/>
              <a:t>Owned and operated by (rural) communities</a:t>
            </a:r>
          </a:p>
          <a:p>
            <a:r>
              <a:rPr lang="en-TT" dirty="0"/>
              <a:t>Many based on ecosystem goods and services</a:t>
            </a:r>
          </a:p>
          <a:p>
            <a:r>
              <a:rPr lang="en-TT" dirty="0"/>
              <a:t>Delivering triple-bottom line benefits:</a:t>
            </a:r>
          </a:p>
          <a:p>
            <a:pPr lvl="1"/>
            <a:r>
              <a:rPr lang="en-TT" dirty="0"/>
              <a:t>Economically viable</a:t>
            </a:r>
          </a:p>
          <a:p>
            <a:pPr lvl="1"/>
            <a:r>
              <a:rPr lang="en-TT" dirty="0"/>
              <a:t>Benefits spread to the community</a:t>
            </a:r>
          </a:p>
          <a:p>
            <a:pPr lvl="1"/>
            <a:r>
              <a:rPr lang="en-TT" dirty="0"/>
              <a:t>Operations are environmentally sustainable</a:t>
            </a:r>
          </a:p>
        </p:txBody>
      </p:sp>
    </p:spTree>
    <p:extLst>
      <p:ext uri="{BB962C8B-B14F-4D97-AF65-F5344CB8AC3E}">
        <p14:creationId xmlns:p14="http://schemas.microsoft.com/office/powerpoint/2010/main" val="4197527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41A09-094D-4071-87D4-A08C32AF0226}"/>
              </a:ext>
            </a:extLst>
          </p:cNvPr>
          <p:cNvSpPr>
            <a:spLocks noGrp="1"/>
          </p:cNvSpPr>
          <p:nvPr>
            <p:ph type="title"/>
          </p:nvPr>
        </p:nvSpPr>
        <p:spPr/>
        <p:txBody>
          <a:bodyPr/>
          <a:lstStyle/>
          <a:p>
            <a:r>
              <a:rPr lang="en-TT" dirty="0"/>
              <a:t>Key challenges	</a:t>
            </a:r>
          </a:p>
        </p:txBody>
      </p:sp>
      <p:sp>
        <p:nvSpPr>
          <p:cNvPr id="3" name="Content Placeholder 2">
            <a:extLst>
              <a:ext uri="{FF2B5EF4-FFF2-40B4-BE49-F238E27FC236}">
                <a16:creationId xmlns:a16="http://schemas.microsoft.com/office/drawing/2014/main" id="{D02C3BA3-7459-4CE5-BA4D-D3420951260A}"/>
              </a:ext>
            </a:extLst>
          </p:cNvPr>
          <p:cNvSpPr>
            <a:spLocks noGrp="1"/>
          </p:cNvSpPr>
          <p:nvPr>
            <p:ph idx="1"/>
          </p:nvPr>
        </p:nvSpPr>
        <p:spPr/>
        <p:txBody>
          <a:bodyPr/>
          <a:lstStyle/>
          <a:p>
            <a:r>
              <a:rPr lang="en-TT" dirty="0"/>
              <a:t>How can local SMEs deliver triple-bottom </a:t>
            </a:r>
            <a:r>
              <a:rPr lang="en-TT"/>
              <a:t>line benefits?</a:t>
            </a:r>
            <a:endParaRPr lang="en-TT" dirty="0"/>
          </a:p>
          <a:p>
            <a:r>
              <a:rPr lang="en-TT" dirty="0"/>
              <a:t>How can local green enterprises be effectively supported?</a:t>
            </a:r>
          </a:p>
          <a:p>
            <a:r>
              <a:rPr lang="en-TT" dirty="0"/>
              <a:t>How can we scale up local green enterprises to achieve impact and contribute to transforming economic development?</a:t>
            </a:r>
          </a:p>
          <a:p>
            <a:endParaRPr lang="en-TT" dirty="0"/>
          </a:p>
        </p:txBody>
      </p:sp>
    </p:spTree>
    <p:extLst>
      <p:ext uri="{BB962C8B-B14F-4D97-AF65-F5344CB8AC3E}">
        <p14:creationId xmlns:p14="http://schemas.microsoft.com/office/powerpoint/2010/main" val="2468736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1585</TotalTime>
  <Words>286</Words>
  <Application>Microsoft Office PowerPoint</Application>
  <PresentationFormat>On-screen Show (4:3)</PresentationFormat>
  <Paragraphs>30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vt:lpstr>
      <vt:lpstr>Office Theme</vt:lpstr>
      <vt:lpstr> GEC annual summit Green enterprises:  driving the transition from local to global  </vt:lpstr>
      <vt:lpstr>PowerPoint Presentation</vt:lpstr>
      <vt:lpstr>Green economy in the Caribbean</vt:lpstr>
      <vt:lpstr>PowerPoint Presentation</vt:lpstr>
      <vt:lpstr>Key principles</vt:lpstr>
      <vt:lpstr>The Caribbean Green Economy Action Learning Group</vt:lpstr>
      <vt:lpstr>Caribbean programme of work</vt:lpstr>
      <vt:lpstr>Focus on “green enterprises”</vt:lpstr>
      <vt:lpstr>Key challenges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CBA workshop</dc:title>
  <dc:creator>CANARI</dc:creator>
  <cp:lastModifiedBy>Nicole Leotaud</cp:lastModifiedBy>
  <cp:revision>393</cp:revision>
  <dcterms:created xsi:type="dcterms:W3CDTF">2013-01-18T15:28:15Z</dcterms:created>
  <dcterms:modified xsi:type="dcterms:W3CDTF">2017-11-01T07:49:06Z</dcterms:modified>
</cp:coreProperties>
</file>