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73" r:id="rId3"/>
    <p:sldId id="274" r:id="rId4"/>
    <p:sldId id="268" r:id="rId5"/>
    <p:sldId id="271" r:id="rId6"/>
    <p:sldId id="275" r:id="rId7"/>
    <p:sldId id="266" r:id="rId8"/>
    <p:sldId id="260" r:id="rId9"/>
    <p:sldId id="276"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F7"/>
    <a:srgbClr val="FFD9D9"/>
    <a:srgbClr val="F0F9E7"/>
    <a:srgbClr val="7F7F7F"/>
    <a:srgbClr val="FF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2" autoAdjust="0"/>
    <p:restoredTop sz="99557" autoAdjust="0"/>
  </p:normalViewPr>
  <p:slideViewPr>
    <p:cSldViewPr>
      <p:cViewPr>
        <p:scale>
          <a:sx n="64" d="100"/>
          <a:sy n="64" d="100"/>
        </p:scale>
        <p:origin x="-1304" y="-152"/>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9729E5-C391-4A3F-A3D4-C8E62CC8F62C}" type="datetimeFigureOut">
              <a:rPr lang="en-US" smtClean="0"/>
              <a:t>02/11/17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A6119A-3E53-493C-8894-D86031E6962B}" type="slidenum">
              <a:rPr lang="en-US" smtClean="0"/>
              <a:t>‹#›</a:t>
            </a:fld>
            <a:endParaRPr lang="en-US"/>
          </a:p>
        </p:txBody>
      </p:sp>
    </p:spTree>
    <p:extLst>
      <p:ext uri="{BB962C8B-B14F-4D97-AF65-F5344CB8AC3E}">
        <p14:creationId xmlns:p14="http://schemas.microsoft.com/office/powerpoint/2010/main" val="113515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is that formal finance is only serving 0.02% of the total</a:t>
            </a:r>
            <a:r>
              <a:rPr lang="en-US" baseline="0" dirty="0" smtClean="0"/>
              <a:t> finance demand. </a:t>
            </a:r>
          </a:p>
          <a:p>
            <a:r>
              <a:rPr lang="en-US" baseline="0" dirty="0" smtClean="0"/>
              <a:t>37% of the market is completely unviable for formal financial institutions</a:t>
            </a:r>
          </a:p>
          <a:p>
            <a:r>
              <a:rPr lang="en-US" baseline="0" dirty="0" smtClean="0"/>
              <a:t>Huge need and there is huge estimated gap that cannot be filled by formal finance needs</a:t>
            </a:r>
            <a:endParaRPr lang="en-US" dirty="0" smtClean="0"/>
          </a:p>
          <a:p>
            <a:endParaRPr lang="en-US" dirty="0" smtClean="0"/>
          </a:p>
          <a:p>
            <a:r>
              <a:rPr lang="en-US" dirty="0" smtClean="0"/>
              <a:t>http://intellecap.com/sites/default/files/publications/micro_small_and_medium_enterprise_finance_market_in_india_2012.pdf</a:t>
            </a:r>
            <a:endParaRPr lang="en-US" dirty="0"/>
          </a:p>
        </p:txBody>
      </p:sp>
      <p:sp>
        <p:nvSpPr>
          <p:cNvPr id="4" name="Slide Number Placeholder 3"/>
          <p:cNvSpPr>
            <a:spLocks noGrp="1"/>
          </p:cNvSpPr>
          <p:nvPr>
            <p:ph type="sldNum" sz="quarter" idx="10"/>
          </p:nvPr>
        </p:nvSpPr>
        <p:spPr/>
        <p:txBody>
          <a:bodyPr/>
          <a:lstStyle/>
          <a:p>
            <a:fld id="{EAA6119A-3E53-493C-8894-D86031E6962B}" type="slidenum">
              <a:rPr lang="en-US" smtClean="0"/>
              <a:t>2</a:t>
            </a:fld>
            <a:endParaRPr lang="en-US"/>
          </a:p>
        </p:txBody>
      </p:sp>
    </p:spTree>
    <p:extLst>
      <p:ext uri="{BB962C8B-B14F-4D97-AF65-F5344CB8AC3E}">
        <p14:creationId xmlns:p14="http://schemas.microsoft.com/office/powerpoint/2010/main" val="3323754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point here is that –</a:t>
            </a:r>
          </a:p>
          <a:p>
            <a:endParaRPr lang="en-US" dirty="0" smtClean="0"/>
          </a:p>
          <a:p>
            <a:pPr marL="228600" indent="-228600">
              <a:buAutoNum type="arabicPeriod"/>
            </a:pPr>
            <a:r>
              <a:rPr lang="en-US" dirty="0" smtClean="0"/>
              <a:t>Interest rates increases as we go from formal</a:t>
            </a:r>
            <a:r>
              <a:rPr lang="en-US" baseline="0" dirty="0" smtClean="0"/>
              <a:t> finance institutions to informal ones</a:t>
            </a:r>
          </a:p>
          <a:p>
            <a:pPr marL="228600" indent="-228600">
              <a:buAutoNum type="arabicPeriod"/>
            </a:pPr>
            <a:r>
              <a:rPr lang="en-US" baseline="0" dirty="0" smtClean="0"/>
              <a:t>Ease of access increases as we move from formal to informal</a:t>
            </a:r>
            <a:endParaRPr lang="en-US" dirty="0"/>
          </a:p>
        </p:txBody>
      </p:sp>
      <p:sp>
        <p:nvSpPr>
          <p:cNvPr id="4" name="Slide Number Placeholder 3"/>
          <p:cNvSpPr>
            <a:spLocks noGrp="1"/>
          </p:cNvSpPr>
          <p:nvPr>
            <p:ph type="sldNum" sz="quarter" idx="10"/>
          </p:nvPr>
        </p:nvSpPr>
        <p:spPr/>
        <p:txBody>
          <a:bodyPr/>
          <a:lstStyle/>
          <a:p>
            <a:fld id="{EAA6119A-3E53-493C-8894-D86031E6962B}" type="slidenum">
              <a:rPr lang="en-US" smtClean="0"/>
              <a:t>3</a:t>
            </a:fld>
            <a:endParaRPr lang="en-US"/>
          </a:p>
        </p:txBody>
      </p:sp>
    </p:spTree>
    <p:extLst>
      <p:ext uri="{BB962C8B-B14F-4D97-AF65-F5344CB8AC3E}">
        <p14:creationId xmlns:p14="http://schemas.microsoft.com/office/powerpoint/2010/main" val="705075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Emphasise</a:t>
            </a:r>
            <a:r>
              <a:rPr lang="en-US" dirty="0" smtClean="0"/>
              <a:t> the nuances of each of the slides.</a:t>
            </a:r>
            <a:r>
              <a:rPr lang="en-US" baseline="0" dirty="0" smtClean="0"/>
              <a:t> It is highlighting our understanding and opinions of what are the key features of these </a:t>
            </a:r>
            <a:r>
              <a:rPr lang="en-US" baseline="0" dirty="0" err="1" smtClean="0"/>
              <a:t>instituions</a:t>
            </a:r>
            <a:endParaRPr lang="en-US" dirty="0" smtClean="0"/>
          </a:p>
        </p:txBody>
      </p:sp>
      <p:sp>
        <p:nvSpPr>
          <p:cNvPr id="4" name="Slide Number Placeholder 3"/>
          <p:cNvSpPr>
            <a:spLocks noGrp="1"/>
          </p:cNvSpPr>
          <p:nvPr>
            <p:ph type="sldNum" sz="quarter" idx="10"/>
          </p:nvPr>
        </p:nvSpPr>
        <p:spPr/>
        <p:txBody>
          <a:bodyPr/>
          <a:lstStyle/>
          <a:p>
            <a:fld id="{EAA6119A-3E53-493C-8894-D86031E6962B}" type="slidenum">
              <a:rPr lang="en-US" smtClean="0"/>
              <a:t>4</a:t>
            </a:fld>
            <a:endParaRPr lang="en-US"/>
          </a:p>
        </p:txBody>
      </p:sp>
    </p:spTree>
    <p:extLst>
      <p:ext uri="{BB962C8B-B14F-4D97-AF65-F5344CB8AC3E}">
        <p14:creationId xmlns:p14="http://schemas.microsoft.com/office/powerpoint/2010/main" val="6057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Service Providers</a:t>
            </a:r>
            <a:r>
              <a:rPr lang="en-US" baseline="0" dirty="0" smtClean="0"/>
              <a:t> and models of delivery are not one to one. These are overall different ways to classify micro-finance. </a:t>
            </a:r>
            <a:endParaRPr lang="en-US" dirty="0" smtClean="0"/>
          </a:p>
          <a:p>
            <a:endParaRPr lang="en-US" dirty="0" smtClean="0"/>
          </a:p>
          <a:p>
            <a:r>
              <a:rPr lang="en-US" dirty="0" smtClean="0"/>
              <a:t>The</a:t>
            </a:r>
            <a:r>
              <a:rPr lang="en-US" baseline="0" dirty="0" smtClean="0"/>
              <a:t> promoter or service provider of micro finance facility is registered as one of the following entities:</a:t>
            </a:r>
          </a:p>
          <a:p>
            <a:endParaRPr lang="en-US" baseline="0" dirty="0" smtClean="0"/>
          </a:p>
          <a:p>
            <a:pPr marL="228600" indent="-228600">
              <a:buAutoNum type="arabicPeriod"/>
            </a:pPr>
            <a:r>
              <a:rPr lang="en-US" baseline="0" dirty="0" smtClean="0"/>
              <a:t>Banks and Financial Institutions (NABARD, SBI, SIDBI)</a:t>
            </a:r>
          </a:p>
          <a:p>
            <a:pPr marL="228600" indent="-228600">
              <a:buAutoNum type="arabicPeriod"/>
            </a:pPr>
            <a:r>
              <a:rPr lang="en-US" baseline="0" dirty="0" smtClean="0"/>
              <a:t>Company/Businesses (All MFIs running for-profit </a:t>
            </a:r>
            <a:r>
              <a:rPr lang="en-US" baseline="0" dirty="0" err="1" smtClean="0"/>
              <a:t>mciro</a:t>
            </a:r>
            <a:r>
              <a:rPr lang="en-US" baseline="0" dirty="0" smtClean="0"/>
              <a:t>-finance business)</a:t>
            </a:r>
          </a:p>
          <a:p>
            <a:pPr marL="228600" indent="-228600">
              <a:buAutoNum type="arabicPeriod"/>
            </a:pPr>
            <a:r>
              <a:rPr lang="en-US" baseline="0" dirty="0" smtClean="0"/>
              <a:t>Societies and Trusts (Rang De, DA, BASIX)</a:t>
            </a:r>
          </a:p>
          <a:p>
            <a:pPr marL="228600" indent="-228600">
              <a:buAutoNum type="arabicPeriod"/>
            </a:pPr>
            <a:endParaRPr lang="en-US" baseline="0" dirty="0" smtClean="0"/>
          </a:p>
          <a:p>
            <a:pPr marL="0" indent="0">
              <a:buNone/>
            </a:pPr>
            <a:r>
              <a:rPr lang="en-US" baseline="0" dirty="0" smtClean="0"/>
              <a:t>There are three ways in which micro finance loans are disbursed to the beneficiaries: </a:t>
            </a:r>
            <a:endParaRPr lang="en-US" dirty="0" smtClean="0"/>
          </a:p>
          <a:p>
            <a:endParaRPr lang="en-US" dirty="0" smtClean="0"/>
          </a:p>
          <a:p>
            <a:r>
              <a:rPr lang="en-US" dirty="0" smtClean="0"/>
              <a:t>1. SHGs</a:t>
            </a:r>
            <a:r>
              <a:rPr lang="en-US" baseline="0" dirty="0" smtClean="0"/>
              <a:t>: </a:t>
            </a:r>
            <a:r>
              <a:rPr lang="en-US" dirty="0" smtClean="0"/>
              <a:t>The Self Help Groups( SHGs) is the dominant microfinance methodology in India. In this case the members of Self Help Group pool their small savings regularly at a prefixed amount on daily or weekly basis and SHGs provide loan to members for a period fixed. SHGs are essentially formal and voluntary association of 15 to 20 people formed to attain common objectives. People from homogenous groups and common social back ground and occupation voluntarily form the group and pool their savings for the benefit of all of members of the groups. External financial assistance by MFIs or banks augments the resources available to the group operated revolving fund. EXAMPLE - NABARD</a:t>
            </a:r>
          </a:p>
          <a:p>
            <a:endParaRPr lang="en-US" dirty="0" smtClean="0"/>
          </a:p>
          <a:p>
            <a:r>
              <a:rPr lang="en-US" dirty="0" smtClean="0"/>
              <a:t>2. Individual Banking: for lending to individual clients though they may sometimes be organized into joint liability groups, credit and saving cooperatives. This model is increasingly popular through cooperatives. In cooperatives, all borrowers are members of organization directly or indirectly by being member of cooperative society. Credit worthiness and loan securing are a function of cooperative membership in which </a:t>
            </a:r>
            <a:r>
              <a:rPr lang="en-US" dirty="0" err="1" smtClean="0"/>
              <a:t>member‟s</a:t>
            </a:r>
            <a:r>
              <a:rPr lang="en-US" dirty="0" smtClean="0"/>
              <a:t> savings and peer pressure are assumed to be key factors. EXAMPLE – BASIX</a:t>
            </a:r>
          </a:p>
          <a:p>
            <a:endParaRPr lang="en-US" dirty="0" smtClean="0"/>
          </a:p>
          <a:p>
            <a:r>
              <a:rPr lang="en-US" dirty="0" smtClean="0"/>
              <a:t>3. </a:t>
            </a:r>
            <a:r>
              <a:rPr lang="en-US" dirty="0" err="1" smtClean="0"/>
              <a:t>Grameen</a:t>
            </a:r>
            <a:r>
              <a:rPr lang="en-US" baseline="0" dirty="0" smtClean="0"/>
              <a:t> Model: </a:t>
            </a:r>
            <a:r>
              <a:rPr lang="en-US" dirty="0" err="1" smtClean="0"/>
              <a:t>Grameen</a:t>
            </a:r>
            <a:r>
              <a:rPr lang="en-US" dirty="0" smtClean="0"/>
              <a:t> Model was pioneered by DR Mohammed </a:t>
            </a:r>
            <a:r>
              <a:rPr lang="en-US" dirty="0" err="1" smtClean="0"/>
              <a:t>Yunus</a:t>
            </a:r>
            <a:r>
              <a:rPr lang="en-US" dirty="0" smtClean="0"/>
              <a:t> of </a:t>
            </a:r>
            <a:r>
              <a:rPr lang="en-US" dirty="0" err="1" smtClean="0"/>
              <a:t>Grameen</a:t>
            </a:r>
            <a:r>
              <a:rPr lang="en-US" dirty="0" smtClean="0"/>
              <a:t> Bank of Bangladesh. It is perhaps the most well known and widely practiced model in the world. In </a:t>
            </a:r>
            <a:r>
              <a:rPr lang="en-US" dirty="0" err="1" smtClean="0"/>
              <a:t>Grameen</a:t>
            </a:r>
            <a:r>
              <a:rPr lang="en-US" dirty="0" smtClean="0"/>
              <a:t> Model the groups are formed voluntarily consisting of five borrowers each. The lending is made first to two, then to the next two and then to the fifth. While the loans are made to the individuals, all in the group are held responsible for loan repayment. According to the rules, if one member ever defaults, all in the group are denied subsequent loans. </a:t>
            </a:r>
          </a:p>
          <a:p>
            <a:endParaRPr lang="en-US" dirty="0" smtClean="0"/>
          </a:p>
          <a:p>
            <a:endParaRPr lang="en-US" dirty="0" smtClean="0"/>
          </a:p>
          <a:p>
            <a:r>
              <a:rPr lang="en-US" dirty="0" smtClean="0"/>
              <a:t>Some of the innovations</a:t>
            </a:r>
            <a:r>
              <a:rPr lang="en-US" baseline="0" dirty="0" smtClean="0"/>
              <a:t> that we are sharing as case examples are mentioned in </a:t>
            </a:r>
            <a:r>
              <a:rPr lang="en-US" baseline="0" smtClean="0"/>
              <a:t>brief thereby</a:t>
            </a:r>
            <a:endParaRPr lang="en-US" dirty="0" smtClean="0"/>
          </a:p>
          <a:p>
            <a:endParaRPr lang="en-US" dirty="0"/>
          </a:p>
        </p:txBody>
      </p:sp>
      <p:sp>
        <p:nvSpPr>
          <p:cNvPr id="4" name="Slide Number Placeholder 3"/>
          <p:cNvSpPr>
            <a:spLocks noGrp="1"/>
          </p:cNvSpPr>
          <p:nvPr>
            <p:ph type="sldNum" sz="quarter" idx="10"/>
          </p:nvPr>
        </p:nvSpPr>
        <p:spPr/>
        <p:txBody>
          <a:bodyPr/>
          <a:lstStyle/>
          <a:p>
            <a:fld id="{EAA6119A-3E53-493C-8894-D86031E6962B}" type="slidenum">
              <a:rPr lang="en-US" smtClean="0"/>
              <a:pPr/>
              <a:t>6</a:t>
            </a:fld>
            <a:endParaRPr lang="en-US"/>
          </a:p>
        </p:txBody>
      </p:sp>
    </p:spTree>
    <p:extLst>
      <p:ext uri="{BB962C8B-B14F-4D97-AF65-F5344CB8AC3E}">
        <p14:creationId xmlns:p14="http://schemas.microsoft.com/office/powerpoint/2010/main" val="3530095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Policy enabler to</a:t>
            </a:r>
            <a:r>
              <a:rPr lang="en-US" baseline="0" dirty="0" smtClean="0"/>
              <a:t> bridge the supply and demand gap in the micro finance space – easing credit accessibility and expanding the market by </a:t>
            </a:r>
            <a:r>
              <a:rPr lang="en-US" baseline="0" smtClean="0"/>
              <a:t>capital infusion </a:t>
            </a:r>
            <a:endParaRPr lang="en-IN" dirty="0"/>
          </a:p>
        </p:txBody>
      </p:sp>
      <p:sp>
        <p:nvSpPr>
          <p:cNvPr id="4" name="Slide Number Placeholder 3"/>
          <p:cNvSpPr>
            <a:spLocks noGrp="1"/>
          </p:cNvSpPr>
          <p:nvPr>
            <p:ph type="sldNum" sz="quarter" idx="10"/>
          </p:nvPr>
        </p:nvSpPr>
        <p:spPr/>
        <p:txBody>
          <a:bodyPr/>
          <a:lstStyle/>
          <a:p>
            <a:fld id="{EAA6119A-3E53-493C-8894-D86031E6962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9F0CFB-FDCD-4001-B0C1-46727678701D}" type="datetimeFigureOut">
              <a:rPr lang="en-US" smtClean="0"/>
              <a:t>02/11/17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64072-4D42-4EB9-8821-AB2A6C83DCA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F0CFB-FDCD-4001-B0C1-46727678701D}" type="datetimeFigureOut">
              <a:rPr lang="en-US" smtClean="0"/>
              <a:t>02/11/17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64072-4D42-4EB9-8821-AB2A6C83DC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9F0CFB-FDCD-4001-B0C1-46727678701D}" type="datetimeFigureOut">
              <a:rPr lang="en-US" smtClean="0"/>
              <a:t>02/11/17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64072-4D42-4EB9-8821-AB2A6C83DC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F0CFB-FDCD-4001-B0C1-46727678701D}" type="datetimeFigureOut">
              <a:rPr lang="en-US" smtClean="0"/>
              <a:t>02/11/17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64072-4D42-4EB9-8821-AB2A6C83DC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F0CFB-FDCD-4001-B0C1-46727678701D}" type="datetimeFigureOut">
              <a:rPr lang="en-US" smtClean="0"/>
              <a:t>02/11/17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64072-4D42-4EB9-8821-AB2A6C83DCA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9F0CFB-FDCD-4001-B0C1-46727678701D}" type="datetimeFigureOut">
              <a:rPr lang="en-US" smtClean="0"/>
              <a:t>02/11/17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64072-4D42-4EB9-8821-AB2A6C83DCA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9F0CFB-FDCD-4001-B0C1-46727678701D}" type="datetimeFigureOut">
              <a:rPr lang="en-US" smtClean="0"/>
              <a:t>02/11/17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064072-4D42-4EB9-8821-AB2A6C83DCA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9F0CFB-FDCD-4001-B0C1-46727678701D}" type="datetimeFigureOut">
              <a:rPr lang="en-US" smtClean="0"/>
              <a:t>02/11/17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064072-4D42-4EB9-8821-AB2A6C83DC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F0CFB-FDCD-4001-B0C1-46727678701D}" type="datetimeFigureOut">
              <a:rPr lang="en-US" smtClean="0"/>
              <a:t>02/11/17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064072-4D42-4EB9-8821-AB2A6C83DC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F0CFB-FDCD-4001-B0C1-46727678701D}" type="datetimeFigureOut">
              <a:rPr lang="en-US" smtClean="0"/>
              <a:t>02/11/17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64072-4D42-4EB9-8821-AB2A6C83DCA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F0CFB-FDCD-4001-B0C1-46727678701D}" type="datetimeFigureOut">
              <a:rPr lang="en-US" smtClean="0"/>
              <a:t>02/11/17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64072-4D42-4EB9-8821-AB2A6C83DCA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89F0CFB-FDCD-4001-B0C1-46727678701D}" type="datetimeFigureOut">
              <a:rPr lang="en-US" smtClean="0"/>
              <a:t>02/11/17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F064072-4D42-4EB9-8821-AB2A6C83DC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M</a:t>
            </a:r>
            <a:r>
              <a:rPr lang="en-US" sz="3600" dirty="0" smtClean="0"/>
              <a:t>icro </a:t>
            </a:r>
            <a:r>
              <a:rPr lang="en-US" sz="4400" dirty="0" smtClean="0"/>
              <a:t>f</a:t>
            </a:r>
            <a:r>
              <a:rPr lang="en-US" sz="3600" dirty="0" smtClean="0"/>
              <a:t>inance </a:t>
            </a:r>
            <a:r>
              <a:rPr lang="en-US" sz="4400" dirty="0" smtClean="0"/>
              <a:t>f</a:t>
            </a:r>
            <a:r>
              <a:rPr lang="en-US" sz="3600" dirty="0" smtClean="0"/>
              <a:t>or </a:t>
            </a:r>
            <a:br>
              <a:rPr lang="en-US" sz="3600" dirty="0" smtClean="0"/>
            </a:br>
            <a:r>
              <a:rPr lang="en-US" sz="4400" dirty="0" smtClean="0"/>
              <a:t>M</a:t>
            </a:r>
            <a:r>
              <a:rPr lang="en-US" sz="3600" dirty="0" smtClean="0"/>
              <a:t>icro</a:t>
            </a:r>
            <a:r>
              <a:rPr lang="en-US" sz="4400" dirty="0" smtClean="0"/>
              <a:t> &amp; S</a:t>
            </a:r>
            <a:r>
              <a:rPr lang="en-US" sz="3600" dirty="0" smtClean="0"/>
              <a:t>mall</a:t>
            </a:r>
            <a:r>
              <a:rPr lang="en-US" sz="4400" dirty="0" smtClean="0"/>
              <a:t> E</a:t>
            </a:r>
            <a:r>
              <a:rPr lang="en-US" sz="3600" dirty="0" smtClean="0"/>
              <a:t>nterprises</a:t>
            </a:r>
            <a:endParaRPr lang="en-US" sz="3600" dirty="0"/>
          </a:p>
        </p:txBody>
      </p:sp>
      <p:sp>
        <p:nvSpPr>
          <p:cNvPr id="3" name="Subtitle 2"/>
          <p:cNvSpPr>
            <a:spLocks noGrp="1"/>
          </p:cNvSpPr>
          <p:nvPr>
            <p:ph type="subTitle" idx="1"/>
          </p:nvPr>
        </p:nvSpPr>
        <p:spPr/>
        <p:txBody>
          <a:bodyPr/>
          <a:lstStyle/>
          <a:p>
            <a:r>
              <a:rPr lang="en-US" dirty="0" smtClean="0"/>
              <a:t>GEC Annual Summit 2017</a:t>
            </a:r>
          </a:p>
          <a:p>
            <a:r>
              <a:rPr lang="en-US" dirty="0" smtClean="0"/>
              <a:t>Trinidad and Tobago</a:t>
            </a:r>
          </a:p>
          <a:p>
            <a:r>
              <a:rPr lang="en-US" dirty="0" smtClean="0"/>
              <a:t>2</a:t>
            </a:r>
            <a:r>
              <a:rPr lang="en-US" baseline="30000" dirty="0" smtClean="0"/>
              <a:t>nd</a:t>
            </a:r>
            <a:r>
              <a:rPr lang="en-US" dirty="0" smtClean="0"/>
              <a:t> November</a:t>
            </a:r>
            <a:endParaRPr lang="en-US" dirty="0"/>
          </a:p>
        </p:txBody>
      </p:sp>
      <p:pic>
        <p:nvPicPr>
          <p:cNvPr id="3074" name="Picture 2" descr="F:\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5715000"/>
            <a:ext cx="3754437" cy="72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15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cap="none" dirty="0" smtClean="0"/>
              <a:t>Thank you</a:t>
            </a:r>
            <a:endParaRPr lang="en-US" cap="none" dirty="0"/>
          </a:p>
        </p:txBody>
      </p:sp>
      <p:pic>
        <p:nvPicPr>
          <p:cNvPr id="6" name="Picture 2" descr="F:\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581400"/>
            <a:ext cx="3754437" cy="72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2759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470"/>
            <a:ext cx="9144000" cy="990600"/>
          </a:xfrm>
          <a:solidFill>
            <a:schemeClr val="bg1">
              <a:lumMod val="95000"/>
            </a:schemeClr>
          </a:solidFill>
        </p:spPr>
        <p:txBody>
          <a:bodyPr>
            <a:noAutofit/>
          </a:bodyPr>
          <a:lstStyle/>
          <a:p>
            <a:pPr algn="ctr"/>
            <a:r>
              <a:rPr lang="en-US" sz="3600" dirty="0" smtClean="0">
                <a:solidFill>
                  <a:schemeClr val="tx1">
                    <a:lumMod val="65000"/>
                    <a:lumOff val="35000"/>
                  </a:schemeClr>
                </a:solidFill>
              </a:rPr>
              <a:t>Financial Ecosystem</a:t>
            </a:r>
            <a:br>
              <a:rPr lang="en-US" sz="3600" dirty="0" smtClean="0">
                <a:solidFill>
                  <a:schemeClr val="tx1">
                    <a:lumMod val="65000"/>
                    <a:lumOff val="35000"/>
                  </a:schemeClr>
                </a:solidFill>
              </a:rPr>
            </a:br>
            <a:r>
              <a:rPr lang="en-US" sz="2800" dirty="0" smtClean="0">
                <a:solidFill>
                  <a:schemeClr val="tx1">
                    <a:lumMod val="65000"/>
                    <a:lumOff val="35000"/>
                  </a:schemeClr>
                </a:solidFill>
              </a:rPr>
              <a:t>Micro &amp; Small Enterprises (MSEs) in India</a:t>
            </a:r>
            <a:endParaRPr lang="en-US" sz="2800" dirty="0">
              <a:solidFill>
                <a:schemeClr val="tx1">
                  <a:lumMod val="65000"/>
                  <a:lumOff val="35000"/>
                </a:schemeClr>
              </a:solidFill>
            </a:endParaRPr>
          </a:p>
        </p:txBody>
      </p:sp>
      <p:grpSp>
        <p:nvGrpSpPr>
          <p:cNvPr id="4" name="Group 3"/>
          <p:cNvGrpSpPr/>
          <p:nvPr/>
        </p:nvGrpSpPr>
        <p:grpSpPr>
          <a:xfrm>
            <a:off x="304800" y="2044267"/>
            <a:ext cx="3124200" cy="2887308"/>
            <a:chOff x="1905000" y="1608492"/>
            <a:chExt cx="3124200" cy="2887308"/>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668" t="45076" r="33395" b="28125"/>
            <a:stretch/>
          </p:blipFill>
          <p:spPr bwMode="auto">
            <a:xfrm>
              <a:off x="2819400" y="1922247"/>
              <a:ext cx="2209800" cy="2573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086100" y="3405052"/>
              <a:ext cx="1676400" cy="461665"/>
            </a:xfrm>
            <a:prstGeom prst="rect">
              <a:avLst/>
            </a:prstGeom>
            <a:noFill/>
          </p:spPr>
          <p:txBody>
            <a:bodyPr wrap="square" rtlCol="0">
              <a:spAutoFit/>
            </a:bodyPr>
            <a:lstStyle/>
            <a:p>
              <a:pPr algn="ctr"/>
              <a:r>
                <a:rPr lang="en-US" sz="1200" dirty="0" smtClean="0">
                  <a:solidFill>
                    <a:schemeClr val="tx1">
                      <a:lumMod val="85000"/>
                      <a:lumOff val="15000"/>
                    </a:schemeClr>
                  </a:solidFill>
                </a:rPr>
                <a:t>No finance/self finance</a:t>
              </a:r>
              <a:endParaRPr lang="en-US" sz="1200" dirty="0">
                <a:solidFill>
                  <a:schemeClr val="tx1">
                    <a:lumMod val="85000"/>
                    <a:lumOff val="15000"/>
                  </a:schemeClr>
                </a:solidFill>
              </a:endParaRPr>
            </a:p>
          </p:txBody>
        </p:sp>
        <p:sp>
          <p:nvSpPr>
            <p:cNvPr id="17" name="TextBox 16"/>
            <p:cNvSpPr txBox="1"/>
            <p:nvPr/>
          </p:nvSpPr>
          <p:spPr>
            <a:xfrm>
              <a:off x="1905000" y="2070157"/>
              <a:ext cx="1676400" cy="461665"/>
            </a:xfrm>
            <a:prstGeom prst="rect">
              <a:avLst/>
            </a:prstGeom>
            <a:noFill/>
          </p:spPr>
          <p:txBody>
            <a:bodyPr wrap="square" rtlCol="0">
              <a:spAutoFit/>
            </a:bodyPr>
            <a:lstStyle/>
            <a:p>
              <a:pPr algn="ctr"/>
              <a:r>
                <a:rPr lang="en-US" sz="1200" dirty="0" smtClean="0">
                  <a:solidFill>
                    <a:schemeClr val="tx1">
                      <a:lumMod val="85000"/>
                      <a:lumOff val="15000"/>
                    </a:schemeClr>
                  </a:solidFill>
                </a:rPr>
                <a:t>Finance through institutional sources</a:t>
              </a:r>
              <a:endParaRPr lang="en-US" sz="1200" dirty="0">
                <a:solidFill>
                  <a:schemeClr val="tx1">
                    <a:lumMod val="85000"/>
                    <a:lumOff val="15000"/>
                  </a:schemeClr>
                </a:solidFill>
              </a:endParaRPr>
            </a:p>
          </p:txBody>
        </p:sp>
        <p:sp>
          <p:nvSpPr>
            <p:cNvPr id="9" name="TextBox 8"/>
            <p:cNvSpPr txBox="1"/>
            <p:nvPr/>
          </p:nvSpPr>
          <p:spPr>
            <a:xfrm>
              <a:off x="2432154" y="1608492"/>
              <a:ext cx="1938105" cy="461665"/>
            </a:xfrm>
            <a:prstGeom prst="rect">
              <a:avLst/>
            </a:prstGeom>
            <a:noFill/>
          </p:spPr>
          <p:txBody>
            <a:bodyPr wrap="square" rtlCol="0">
              <a:spAutoFit/>
            </a:bodyPr>
            <a:lstStyle/>
            <a:p>
              <a:pPr algn="ctr"/>
              <a:r>
                <a:rPr lang="en-US" sz="1200" dirty="0" smtClean="0">
                  <a:solidFill>
                    <a:schemeClr val="tx1">
                      <a:lumMod val="85000"/>
                      <a:lumOff val="15000"/>
                    </a:schemeClr>
                  </a:solidFill>
                </a:rPr>
                <a:t>Finance through </a:t>
              </a:r>
              <a:endParaRPr lang="en-US" sz="1200" dirty="0">
                <a:solidFill>
                  <a:schemeClr val="tx1">
                    <a:lumMod val="85000"/>
                    <a:lumOff val="15000"/>
                  </a:schemeClr>
                </a:solidFill>
              </a:endParaRPr>
            </a:p>
            <a:p>
              <a:pPr algn="ctr"/>
              <a:r>
                <a:rPr lang="en-US" sz="1200" dirty="0" smtClean="0">
                  <a:solidFill>
                    <a:schemeClr val="tx1">
                      <a:lumMod val="85000"/>
                      <a:lumOff val="15000"/>
                    </a:schemeClr>
                  </a:solidFill>
                </a:rPr>
                <a:t>non-institutional sources</a:t>
              </a:r>
              <a:endParaRPr lang="en-US" sz="1200" dirty="0">
                <a:solidFill>
                  <a:schemeClr val="tx1">
                    <a:lumMod val="85000"/>
                    <a:lumOff val="15000"/>
                  </a:schemeClr>
                </a:solidFill>
              </a:endParaRPr>
            </a:p>
          </p:txBody>
        </p:sp>
        <p:sp>
          <p:nvSpPr>
            <p:cNvPr id="10" name="TextBox 9"/>
            <p:cNvSpPr txBox="1"/>
            <p:nvPr/>
          </p:nvSpPr>
          <p:spPr>
            <a:xfrm>
              <a:off x="4041100" y="1977822"/>
              <a:ext cx="838200" cy="276999"/>
            </a:xfrm>
            <a:prstGeom prst="rect">
              <a:avLst/>
            </a:prstGeom>
            <a:noFill/>
          </p:spPr>
          <p:txBody>
            <a:bodyPr wrap="square" rtlCol="0">
              <a:spAutoFit/>
            </a:bodyPr>
            <a:lstStyle/>
            <a:p>
              <a:pPr algn="ctr"/>
              <a:r>
                <a:rPr lang="en-US" sz="1200" dirty="0" smtClean="0">
                  <a:solidFill>
                    <a:schemeClr val="tx1">
                      <a:lumMod val="85000"/>
                      <a:lumOff val="15000"/>
                    </a:schemeClr>
                  </a:solidFill>
                </a:rPr>
                <a:t>Others</a:t>
              </a:r>
              <a:endParaRPr lang="en-US" sz="1200" dirty="0">
                <a:solidFill>
                  <a:schemeClr val="tx1">
                    <a:lumMod val="85000"/>
                    <a:lumOff val="15000"/>
                  </a:schemeClr>
                </a:solidFill>
              </a:endParaRPr>
            </a:p>
          </p:txBody>
        </p:sp>
      </p:grpSp>
      <p:sp>
        <p:nvSpPr>
          <p:cNvPr id="5" name="TextBox 4"/>
          <p:cNvSpPr txBox="1"/>
          <p:nvPr/>
        </p:nvSpPr>
        <p:spPr>
          <a:xfrm>
            <a:off x="990600" y="4794647"/>
            <a:ext cx="2705100" cy="615553"/>
          </a:xfrm>
          <a:prstGeom prst="rect">
            <a:avLst/>
          </a:prstGeom>
          <a:noFill/>
        </p:spPr>
        <p:txBody>
          <a:bodyPr wrap="square" rtlCol="0">
            <a:spAutoFit/>
          </a:bodyPr>
          <a:lstStyle/>
          <a:p>
            <a:pPr algn="ctr"/>
            <a:r>
              <a:rPr lang="en-US" sz="2000" b="1" dirty="0" smtClean="0">
                <a:solidFill>
                  <a:schemeClr val="tx1">
                    <a:lumMod val="65000"/>
                    <a:lumOff val="35000"/>
                  </a:schemeClr>
                </a:solidFill>
              </a:rPr>
              <a:t>8</a:t>
            </a:r>
            <a:r>
              <a:rPr lang="en-US" sz="1400" dirty="0" smtClean="0"/>
              <a:t> out of every </a:t>
            </a:r>
            <a:r>
              <a:rPr lang="en-US" sz="2000" b="1" dirty="0" smtClean="0">
                <a:solidFill>
                  <a:schemeClr val="tx1">
                    <a:lumMod val="65000"/>
                    <a:lumOff val="35000"/>
                  </a:schemeClr>
                </a:solidFill>
              </a:rPr>
              <a:t>10</a:t>
            </a:r>
            <a:r>
              <a:rPr lang="en-US" sz="1400" dirty="0" smtClean="0"/>
              <a:t> MSEs is not financed/ self-financed</a:t>
            </a:r>
          </a:p>
        </p:txBody>
      </p:sp>
      <p:sp>
        <p:nvSpPr>
          <p:cNvPr id="6" name="TextBox 5"/>
          <p:cNvSpPr txBox="1"/>
          <p:nvPr/>
        </p:nvSpPr>
        <p:spPr>
          <a:xfrm>
            <a:off x="4229100" y="1898041"/>
            <a:ext cx="4914899" cy="4154984"/>
          </a:xfrm>
          <a:prstGeom prst="rect">
            <a:avLst/>
          </a:prstGeom>
          <a:noFill/>
        </p:spPr>
        <p:txBody>
          <a:bodyPr wrap="square" rtlCol="0">
            <a:spAutoFit/>
          </a:bodyPr>
          <a:lstStyle/>
          <a:p>
            <a:r>
              <a:rPr lang="en-US" sz="2400" b="1" dirty="0" smtClean="0">
                <a:solidFill>
                  <a:schemeClr val="tx1">
                    <a:lumMod val="65000"/>
                    <a:lumOff val="35000"/>
                  </a:schemeClr>
                </a:solidFill>
              </a:rPr>
              <a:t>21.5 million </a:t>
            </a:r>
            <a:r>
              <a:rPr lang="en-US" sz="1600" dirty="0" smtClean="0"/>
              <a:t>MSEs in India</a:t>
            </a:r>
          </a:p>
          <a:p>
            <a:endParaRPr lang="en-US" sz="1600" dirty="0" smtClean="0"/>
          </a:p>
          <a:p>
            <a:endParaRPr lang="en-US" sz="1600" dirty="0" smtClean="0"/>
          </a:p>
          <a:p>
            <a:r>
              <a:rPr lang="en-US" sz="2400" b="1" dirty="0" smtClean="0">
                <a:solidFill>
                  <a:schemeClr val="tx1">
                    <a:lumMod val="65000"/>
                    <a:lumOff val="35000"/>
                  </a:schemeClr>
                </a:solidFill>
              </a:rPr>
              <a:t>USD 650 billion </a:t>
            </a:r>
            <a:r>
              <a:rPr lang="en-US" sz="1600" dirty="0" smtClean="0"/>
              <a:t>finance demand</a:t>
            </a:r>
          </a:p>
          <a:p>
            <a:endParaRPr lang="en-US" sz="1600" dirty="0" smtClean="0"/>
          </a:p>
          <a:p>
            <a:endParaRPr lang="en-US" sz="1600" dirty="0" smtClean="0"/>
          </a:p>
          <a:p>
            <a:r>
              <a:rPr lang="en-US" sz="2400" b="1" dirty="0" smtClean="0">
                <a:solidFill>
                  <a:schemeClr val="tx1">
                    <a:lumMod val="65000"/>
                    <a:lumOff val="35000"/>
                  </a:schemeClr>
                </a:solidFill>
              </a:rPr>
              <a:t>USD 140 million </a:t>
            </a:r>
            <a:r>
              <a:rPr lang="en-US" sz="1600" dirty="0" smtClean="0"/>
              <a:t>served by formal finance </a:t>
            </a:r>
          </a:p>
          <a:p>
            <a:endParaRPr lang="en-US" sz="1600" dirty="0" smtClean="0"/>
          </a:p>
          <a:p>
            <a:endParaRPr lang="en-US" sz="1600" dirty="0" smtClean="0"/>
          </a:p>
          <a:p>
            <a:r>
              <a:rPr lang="en-US" sz="2400" b="1" dirty="0" smtClean="0">
                <a:solidFill>
                  <a:schemeClr val="tx1">
                    <a:lumMod val="65000"/>
                    <a:lumOff val="35000"/>
                  </a:schemeClr>
                </a:solidFill>
              </a:rPr>
              <a:t>80%    </a:t>
            </a:r>
            <a:r>
              <a:rPr lang="en-US" sz="1600" dirty="0" smtClean="0"/>
              <a:t>finance demand from informal sector</a:t>
            </a:r>
          </a:p>
          <a:p>
            <a:endParaRPr lang="en-US" sz="1600" dirty="0" smtClean="0"/>
          </a:p>
          <a:p>
            <a:endParaRPr lang="en-US" sz="1600" dirty="0" smtClean="0"/>
          </a:p>
          <a:p>
            <a:r>
              <a:rPr lang="en-US" sz="2400" b="1" dirty="0">
                <a:solidFill>
                  <a:schemeClr val="tx1">
                    <a:lumMod val="65000"/>
                    <a:lumOff val="35000"/>
                  </a:schemeClr>
                </a:solidFill>
              </a:rPr>
              <a:t>37% </a:t>
            </a:r>
            <a:r>
              <a:rPr lang="en-US" sz="2400" b="1" dirty="0" smtClean="0">
                <a:solidFill>
                  <a:schemeClr val="tx1">
                    <a:lumMod val="65000"/>
                    <a:lumOff val="35000"/>
                  </a:schemeClr>
                </a:solidFill>
              </a:rPr>
              <a:t>   </a:t>
            </a:r>
            <a:r>
              <a:rPr lang="en-US" sz="1600" dirty="0" smtClean="0"/>
              <a:t>of </a:t>
            </a:r>
            <a:r>
              <a:rPr lang="en-US" sz="1600" dirty="0"/>
              <a:t>the overall debt demand is </a:t>
            </a:r>
            <a:r>
              <a:rPr lang="en-US" sz="1600" dirty="0" smtClean="0"/>
              <a:t>estimated     	unviable </a:t>
            </a:r>
            <a:r>
              <a:rPr lang="en-US" sz="1600" dirty="0"/>
              <a:t>for financial institutions</a:t>
            </a:r>
            <a:endParaRPr lang="en-US" sz="1600" dirty="0" smtClean="0"/>
          </a:p>
        </p:txBody>
      </p:sp>
    </p:spTree>
    <p:extLst>
      <p:ext uri="{BB962C8B-B14F-4D97-AF65-F5344CB8AC3E}">
        <p14:creationId xmlns:p14="http://schemas.microsoft.com/office/powerpoint/2010/main" val="34446699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28470"/>
            <a:ext cx="9144000" cy="990600"/>
          </a:xfrm>
          <a:prstGeom prst="rect">
            <a:avLst/>
          </a:prstGeom>
          <a:solidFill>
            <a:schemeClr val="bg1">
              <a:lumMod val="95000"/>
            </a:schemeClr>
          </a:solidFill>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600" dirty="0" smtClean="0">
                <a:solidFill>
                  <a:schemeClr val="tx1">
                    <a:lumMod val="65000"/>
                    <a:lumOff val="35000"/>
                  </a:schemeClr>
                </a:solidFill>
              </a:rPr>
              <a:t>Assessment of Financial Avenues</a:t>
            </a:r>
            <a:br>
              <a:rPr lang="en-US" sz="3600" dirty="0" smtClean="0">
                <a:solidFill>
                  <a:schemeClr val="tx1">
                    <a:lumMod val="65000"/>
                    <a:lumOff val="35000"/>
                  </a:schemeClr>
                </a:solidFill>
              </a:rPr>
            </a:br>
            <a:r>
              <a:rPr lang="en-US" sz="2800" dirty="0" smtClean="0">
                <a:solidFill>
                  <a:schemeClr val="tx1">
                    <a:lumMod val="65000"/>
                    <a:lumOff val="35000"/>
                  </a:schemeClr>
                </a:solidFill>
              </a:rPr>
              <a:t>Micro &amp; Small Enterprises (MSEs) in India</a:t>
            </a:r>
            <a:endParaRPr lang="en-US" sz="2800" dirty="0">
              <a:solidFill>
                <a:schemeClr val="tx1">
                  <a:lumMod val="65000"/>
                  <a:lumOff val="35000"/>
                </a:schemeClr>
              </a:solidFill>
            </a:endParaRPr>
          </a:p>
        </p:txBody>
      </p:sp>
      <p:sp>
        <p:nvSpPr>
          <p:cNvPr id="5" name="Rectangle 4"/>
          <p:cNvSpPr/>
          <p:nvPr/>
        </p:nvSpPr>
        <p:spPr>
          <a:xfrm>
            <a:off x="717030" y="1919581"/>
            <a:ext cx="1621428" cy="762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Banks &amp; NFIs</a:t>
            </a:r>
            <a:endParaRPr lang="en-US" sz="1400" b="1" dirty="0">
              <a:solidFill>
                <a:schemeClr val="tx2">
                  <a:lumMod val="75000"/>
                </a:schemeClr>
              </a:solidFill>
            </a:endParaRPr>
          </a:p>
        </p:txBody>
      </p:sp>
      <p:sp>
        <p:nvSpPr>
          <p:cNvPr id="6" name="Rectangle 5"/>
          <p:cNvSpPr/>
          <p:nvPr/>
        </p:nvSpPr>
        <p:spPr>
          <a:xfrm>
            <a:off x="2407173" y="1919581"/>
            <a:ext cx="1621428" cy="7620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Special Purpose Units </a:t>
            </a:r>
            <a:r>
              <a:rPr lang="en-US" sz="1200" b="1" dirty="0" smtClean="0">
                <a:solidFill>
                  <a:schemeClr val="tx2">
                    <a:lumMod val="75000"/>
                  </a:schemeClr>
                </a:solidFill>
              </a:rPr>
              <a:t>(SIDBI, NABARD)</a:t>
            </a:r>
            <a:endParaRPr lang="en-US" sz="1200" b="1" dirty="0">
              <a:solidFill>
                <a:schemeClr val="tx2">
                  <a:lumMod val="75000"/>
                </a:schemeClr>
              </a:solidFill>
            </a:endParaRPr>
          </a:p>
        </p:txBody>
      </p:sp>
      <p:sp>
        <p:nvSpPr>
          <p:cNvPr id="7" name="Rectangle 6"/>
          <p:cNvSpPr/>
          <p:nvPr/>
        </p:nvSpPr>
        <p:spPr>
          <a:xfrm>
            <a:off x="4097316" y="1919581"/>
            <a:ext cx="1621428" cy="7620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Market platforms </a:t>
            </a:r>
            <a:r>
              <a:rPr lang="en-US" sz="1200" b="1" dirty="0" smtClean="0">
                <a:solidFill>
                  <a:schemeClr val="tx2">
                    <a:lumMod val="75000"/>
                  </a:schemeClr>
                </a:solidFill>
              </a:rPr>
              <a:t>(Crowd funding)</a:t>
            </a:r>
            <a:endParaRPr lang="en-US" sz="1200" b="1" dirty="0">
              <a:solidFill>
                <a:schemeClr val="tx2">
                  <a:lumMod val="75000"/>
                </a:schemeClr>
              </a:solidFill>
            </a:endParaRPr>
          </a:p>
        </p:txBody>
      </p:sp>
      <p:sp>
        <p:nvSpPr>
          <p:cNvPr id="8" name="Rectangle 7"/>
          <p:cNvSpPr/>
          <p:nvPr/>
        </p:nvSpPr>
        <p:spPr>
          <a:xfrm>
            <a:off x="7477602" y="1919581"/>
            <a:ext cx="1621428" cy="762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Informal systems – money lenders</a:t>
            </a:r>
            <a:endParaRPr lang="en-US" sz="1400" b="1" dirty="0">
              <a:solidFill>
                <a:schemeClr val="tx2">
                  <a:lumMod val="75000"/>
                </a:schemeClr>
              </a:solidFill>
            </a:endParaRPr>
          </a:p>
        </p:txBody>
      </p:sp>
      <p:sp>
        <p:nvSpPr>
          <p:cNvPr id="9" name="Rectangle 8"/>
          <p:cNvSpPr/>
          <p:nvPr/>
        </p:nvSpPr>
        <p:spPr>
          <a:xfrm>
            <a:off x="5787459" y="1919581"/>
            <a:ext cx="1621428" cy="76200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Micro-Finance Institutions</a:t>
            </a:r>
            <a:endParaRPr lang="en-US" sz="1400" b="1" dirty="0">
              <a:solidFill>
                <a:schemeClr val="tx2">
                  <a:lumMod val="75000"/>
                </a:schemeClr>
              </a:solidFill>
            </a:endParaRPr>
          </a:p>
        </p:txBody>
      </p:sp>
      <p:sp>
        <p:nvSpPr>
          <p:cNvPr id="10" name="Rectangle 9"/>
          <p:cNvSpPr/>
          <p:nvPr/>
        </p:nvSpPr>
        <p:spPr>
          <a:xfrm>
            <a:off x="79324" y="2819400"/>
            <a:ext cx="533400" cy="18904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smtClean="0"/>
              <a:t>ADVANTAGES</a:t>
            </a:r>
            <a:endParaRPr lang="en-US" sz="1600" b="1" dirty="0"/>
          </a:p>
        </p:txBody>
      </p:sp>
      <p:sp>
        <p:nvSpPr>
          <p:cNvPr id="11" name="Rectangle 10"/>
          <p:cNvSpPr/>
          <p:nvPr/>
        </p:nvSpPr>
        <p:spPr>
          <a:xfrm>
            <a:off x="79949" y="4843481"/>
            <a:ext cx="533400" cy="1890419"/>
          </a:xfrm>
          <a:prstGeom prst="rect">
            <a:avLst/>
          </a:prstGeom>
          <a:solidFill>
            <a:srgbClr val="FF7979"/>
          </a:solidFill>
          <a:ln>
            <a:solidFill>
              <a:srgbClr val="FF7979"/>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smtClean="0"/>
              <a:t>DISADVANTAGES</a:t>
            </a:r>
            <a:endParaRPr lang="en-US" sz="1600" b="1" dirty="0"/>
          </a:p>
        </p:txBody>
      </p:sp>
      <p:sp>
        <p:nvSpPr>
          <p:cNvPr id="12" name="Rectangle 11"/>
          <p:cNvSpPr/>
          <p:nvPr/>
        </p:nvSpPr>
        <p:spPr>
          <a:xfrm>
            <a:off x="717030" y="2819399"/>
            <a:ext cx="1621428" cy="1890419"/>
          </a:xfrm>
          <a:prstGeom prst="rect">
            <a:avLst/>
          </a:prstGeom>
          <a:solidFill>
            <a:srgbClr val="F0F9E7"/>
          </a:solidFill>
          <a:ln w="6350">
            <a:solidFill>
              <a:srgbClr val="7F7F7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Moderate interest rates</a:t>
            </a:r>
          </a:p>
          <a:p>
            <a:pPr algn="ctr"/>
            <a:r>
              <a:rPr lang="en-US" dirty="0" smtClean="0">
                <a:solidFill>
                  <a:schemeClr val="tx1">
                    <a:lumMod val="75000"/>
                    <a:lumOff val="25000"/>
                  </a:schemeClr>
                </a:solidFill>
              </a:rPr>
              <a:t>13 - 16% per annum </a:t>
            </a:r>
            <a:endParaRPr lang="en-US" dirty="0">
              <a:solidFill>
                <a:schemeClr val="tx1">
                  <a:lumMod val="75000"/>
                  <a:lumOff val="25000"/>
                </a:schemeClr>
              </a:solidFill>
            </a:endParaRPr>
          </a:p>
        </p:txBody>
      </p:sp>
      <p:sp>
        <p:nvSpPr>
          <p:cNvPr id="13" name="Rectangle 12"/>
          <p:cNvSpPr/>
          <p:nvPr/>
        </p:nvSpPr>
        <p:spPr>
          <a:xfrm>
            <a:off x="2392175" y="2819400"/>
            <a:ext cx="1621428" cy="1890419"/>
          </a:xfrm>
          <a:prstGeom prst="rect">
            <a:avLst/>
          </a:prstGeom>
          <a:solidFill>
            <a:srgbClr val="F0F9E7"/>
          </a:solidFill>
          <a:ln w="6350">
            <a:solidFill>
              <a:srgbClr val="7F7F7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13 - 20% </a:t>
            </a:r>
            <a:r>
              <a:rPr lang="en-US" dirty="0">
                <a:solidFill>
                  <a:schemeClr val="tx1">
                    <a:lumMod val="75000"/>
                    <a:lumOff val="25000"/>
                  </a:schemeClr>
                </a:solidFill>
              </a:rPr>
              <a:t>interest rates per annum </a:t>
            </a:r>
          </a:p>
        </p:txBody>
      </p:sp>
      <p:sp>
        <p:nvSpPr>
          <p:cNvPr id="14" name="Rectangle 13"/>
          <p:cNvSpPr/>
          <p:nvPr/>
        </p:nvSpPr>
        <p:spPr>
          <a:xfrm>
            <a:off x="714537" y="4843480"/>
            <a:ext cx="1621428" cy="1890419"/>
          </a:xfrm>
          <a:prstGeom prst="rect">
            <a:avLst/>
          </a:prstGeom>
          <a:solidFill>
            <a:srgbClr val="FFF7F7"/>
          </a:solidFill>
          <a:ln w="63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Immovable collateralized debt.</a:t>
            </a:r>
          </a:p>
          <a:p>
            <a:pPr algn="ctr"/>
            <a:r>
              <a:rPr lang="en-US" dirty="0" smtClean="0">
                <a:solidFill>
                  <a:schemeClr val="tx1">
                    <a:lumMod val="75000"/>
                    <a:lumOff val="25000"/>
                  </a:schemeClr>
                </a:solidFill>
              </a:rPr>
              <a:t>Legal compliances cumbersome</a:t>
            </a:r>
          </a:p>
        </p:txBody>
      </p:sp>
      <p:sp>
        <p:nvSpPr>
          <p:cNvPr id="15" name="Rectangle 14"/>
          <p:cNvSpPr/>
          <p:nvPr/>
        </p:nvSpPr>
        <p:spPr>
          <a:xfrm>
            <a:off x="2392175" y="4834723"/>
            <a:ext cx="1621428" cy="1890419"/>
          </a:xfrm>
          <a:prstGeom prst="rect">
            <a:avLst/>
          </a:prstGeom>
          <a:solidFill>
            <a:srgbClr val="FFF7F7"/>
          </a:solidFill>
          <a:ln w="63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Unpredictable</a:t>
            </a:r>
          </a:p>
          <a:p>
            <a:pPr algn="ctr"/>
            <a:r>
              <a:rPr lang="en-US" dirty="0" smtClean="0">
                <a:solidFill>
                  <a:schemeClr val="tx1">
                    <a:lumMod val="75000"/>
                    <a:lumOff val="25000"/>
                  </a:schemeClr>
                </a:solidFill>
              </a:rPr>
              <a:t>credit interval. </a:t>
            </a:r>
          </a:p>
          <a:p>
            <a:pPr algn="ctr"/>
            <a:r>
              <a:rPr lang="en-US" dirty="0" smtClean="0">
                <a:solidFill>
                  <a:schemeClr val="tx1">
                    <a:lumMod val="75000"/>
                    <a:lumOff val="25000"/>
                  </a:schemeClr>
                </a:solidFill>
              </a:rPr>
              <a:t>High competition for the funds.</a:t>
            </a:r>
            <a:endParaRPr lang="en-US" dirty="0">
              <a:solidFill>
                <a:schemeClr val="tx1">
                  <a:lumMod val="75000"/>
                  <a:lumOff val="25000"/>
                </a:schemeClr>
              </a:solidFill>
            </a:endParaRPr>
          </a:p>
        </p:txBody>
      </p:sp>
      <p:sp>
        <p:nvSpPr>
          <p:cNvPr id="16" name="Rectangle 15"/>
          <p:cNvSpPr/>
          <p:nvPr/>
        </p:nvSpPr>
        <p:spPr>
          <a:xfrm>
            <a:off x="4101064" y="4834722"/>
            <a:ext cx="1621428" cy="1890419"/>
          </a:xfrm>
          <a:prstGeom prst="rect">
            <a:avLst/>
          </a:prstGeom>
          <a:solidFill>
            <a:srgbClr val="FFF7F7"/>
          </a:solidFill>
          <a:ln w="63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N</a:t>
            </a:r>
            <a:r>
              <a:rPr lang="en-US" dirty="0" smtClean="0">
                <a:solidFill>
                  <a:schemeClr val="tx1">
                    <a:lumMod val="75000"/>
                    <a:lumOff val="25000"/>
                  </a:schemeClr>
                </a:solidFill>
              </a:rPr>
              <a:t>ot predictable in terms of  follow up credits</a:t>
            </a:r>
            <a:endParaRPr lang="en-US" dirty="0">
              <a:solidFill>
                <a:schemeClr val="tx1">
                  <a:lumMod val="75000"/>
                  <a:lumOff val="25000"/>
                </a:schemeClr>
              </a:solidFill>
            </a:endParaRPr>
          </a:p>
        </p:txBody>
      </p:sp>
      <p:sp>
        <p:nvSpPr>
          <p:cNvPr id="17" name="Rectangle 16"/>
          <p:cNvSpPr/>
          <p:nvPr/>
        </p:nvSpPr>
        <p:spPr>
          <a:xfrm>
            <a:off x="4097316" y="2819398"/>
            <a:ext cx="1621428" cy="1890419"/>
          </a:xfrm>
          <a:prstGeom prst="rect">
            <a:avLst/>
          </a:prstGeom>
          <a:solidFill>
            <a:srgbClr val="F0F9E7"/>
          </a:solidFill>
          <a:ln w="6350">
            <a:solidFill>
              <a:srgbClr val="7F7F7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8-10 % interest rates.</a:t>
            </a:r>
          </a:p>
          <a:p>
            <a:pPr algn="ctr"/>
            <a:r>
              <a:rPr lang="en-US" dirty="0" smtClean="0">
                <a:solidFill>
                  <a:schemeClr val="tx1">
                    <a:lumMod val="75000"/>
                    <a:lumOff val="25000"/>
                  </a:schemeClr>
                </a:solidFill>
              </a:rPr>
              <a:t>Connect philanthropy to entrepreneur</a:t>
            </a:r>
            <a:endParaRPr lang="en-US" dirty="0">
              <a:solidFill>
                <a:schemeClr val="tx1">
                  <a:lumMod val="75000"/>
                  <a:lumOff val="25000"/>
                </a:schemeClr>
              </a:solidFill>
            </a:endParaRPr>
          </a:p>
        </p:txBody>
      </p:sp>
      <p:sp>
        <p:nvSpPr>
          <p:cNvPr id="18" name="Rectangle 17"/>
          <p:cNvSpPr/>
          <p:nvPr/>
        </p:nvSpPr>
        <p:spPr>
          <a:xfrm>
            <a:off x="5779964" y="2819397"/>
            <a:ext cx="1621428" cy="1890419"/>
          </a:xfrm>
          <a:prstGeom prst="rect">
            <a:avLst/>
          </a:prstGeom>
          <a:solidFill>
            <a:srgbClr val="F0F9E7"/>
          </a:solidFill>
          <a:ln w="6350">
            <a:solidFill>
              <a:srgbClr val="7F7F7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Lower regulatory overheads </a:t>
            </a:r>
            <a:endParaRPr lang="en-US" dirty="0">
              <a:solidFill>
                <a:schemeClr val="tx1">
                  <a:lumMod val="75000"/>
                  <a:lumOff val="25000"/>
                </a:schemeClr>
              </a:solidFill>
            </a:endParaRPr>
          </a:p>
        </p:txBody>
      </p:sp>
      <p:sp>
        <p:nvSpPr>
          <p:cNvPr id="19" name="Rectangle 18"/>
          <p:cNvSpPr/>
          <p:nvPr/>
        </p:nvSpPr>
        <p:spPr>
          <a:xfrm>
            <a:off x="7477602" y="4834720"/>
            <a:ext cx="1621428" cy="1890419"/>
          </a:xfrm>
          <a:prstGeom prst="rect">
            <a:avLst/>
          </a:prstGeom>
          <a:solidFill>
            <a:srgbClr val="FFF7F7"/>
          </a:solidFill>
          <a:ln w="63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25 - 60% interest rates per annum</a:t>
            </a:r>
            <a:endParaRPr lang="en-US" dirty="0">
              <a:solidFill>
                <a:schemeClr val="tx1">
                  <a:lumMod val="75000"/>
                  <a:lumOff val="25000"/>
                </a:schemeClr>
              </a:solidFill>
            </a:endParaRPr>
          </a:p>
        </p:txBody>
      </p:sp>
      <p:sp>
        <p:nvSpPr>
          <p:cNvPr id="20" name="Rectangle 19"/>
          <p:cNvSpPr/>
          <p:nvPr/>
        </p:nvSpPr>
        <p:spPr>
          <a:xfrm>
            <a:off x="5787459" y="4834721"/>
            <a:ext cx="1621428" cy="1890419"/>
          </a:xfrm>
          <a:prstGeom prst="rect">
            <a:avLst/>
          </a:prstGeom>
          <a:solidFill>
            <a:srgbClr val="FFF7F7"/>
          </a:solidFill>
          <a:ln w="63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25 - 30 % interest rates.</a:t>
            </a:r>
          </a:p>
          <a:p>
            <a:pPr algn="ctr"/>
            <a:r>
              <a:rPr lang="en-US" dirty="0" smtClean="0">
                <a:solidFill>
                  <a:schemeClr val="tx1">
                    <a:lumMod val="75000"/>
                    <a:lumOff val="25000"/>
                  </a:schemeClr>
                </a:solidFill>
              </a:rPr>
              <a:t>Collective liability for credit returns &amp; default   </a:t>
            </a:r>
            <a:endParaRPr lang="en-US" dirty="0">
              <a:solidFill>
                <a:schemeClr val="tx1">
                  <a:lumMod val="75000"/>
                  <a:lumOff val="25000"/>
                </a:schemeClr>
              </a:solidFill>
            </a:endParaRPr>
          </a:p>
        </p:txBody>
      </p:sp>
      <p:sp>
        <p:nvSpPr>
          <p:cNvPr id="21" name="Rectangle 20"/>
          <p:cNvSpPr/>
          <p:nvPr/>
        </p:nvSpPr>
        <p:spPr>
          <a:xfrm>
            <a:off x="7477602" y="2818150"/>
            <a:ext cx="1621428" cy="1890419"/>
          </a:xfrm>
          <a:prstGeom prst="rect">
            <a:avLst/>
          </a:prstGeom>
          <a:solidFill>
            <a:srgbClr val="F0F9E7"/>
          </a:solidFill>
          <a:ln w="6350">
            <a:solidFill>
              <a:srgbClr val="7F7F7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Easy access to financial needs (little/no documents)</a:t>
            </a:r>
            <a:endParaRPr lang="en-US" dirty="0">
              <a:solidFill>
                <a:schemeClr val="tx1">
                  <a:lumMod val="75000"/>
                  <a:lumOff val="25000"/>
                </a:schemeClr>
              </a:solidFill>
            </a:endParaRPr>
          </a:p>
        </p:txBody>
      </p:sp>
    </p:spTree>
    <p:extLst>
      <p:ext uri="{BB962C8B-B14F-4D97-AF65-F5344CB8AC3E}">
        <p14:creationId xmlns:p14="http://schemas.microsoft.com/office/powerpoint/2010/main" val="24350179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252175" y="6324600"/>
            <a:ext cx="866322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52175" y="1600200"/>
            <a:ext cx="0" cy="472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00175" y="6381758"/>
            <a:ext cx="2057400" cy="307777"/>
          </a:xfrm>
          <a:prstGeom prst="rect">
            <a:avLst/>
          </a:prstGeom>
          <a:noFill/>
        </p:spPr>
        <p:txBody>
          <a:bodyPr wrap="square" rtlCol="0">
            <a:spAutoFit/>
          </a:bodyPr>
          <a:lstStyle/>
          <a:p>
            <a:r>
              <a:rPr lang="en-US" sz="1400" i="1" dirty="0" smtClean="0"/>
              <a:t>Accessibility</a:t>
            </a:r>
            <a:endParaRPr lang="en-US" sz="1400" i="1" dirty="0"/>
          </a:p>
        </p:txBody>
      </p:sp>
      <p:sp>
        <p:nvSpPr>
          <p:cNvPr id="10" name="TextBox 9"/>
          <p:cNvSpPr txBox="1"/>
          <p:nvPr/>
        </p:nvSpPr>
        <p:spPr>
          <a:xfrm>
            <a:off x="-76200" y="2711868"/>
            <a:ext cx="400110" cy="1860132"/>
          </a:xfrm>
          <a:prstGeom prst="rect">
            <a:avLst/>
          </a:prstGeom>
          <a:noFill/>
        </p:spPr>
        <p:txBody>
          <a:bodyPr vert="vert270" wrap="square" rtlCol="0">
            <a:spAutoFit/>
          </a:bodyPr>
          <a:lstStyle/>
          <a:p>
            <a:r>
              <a:rPr lang="en-US" sz="1400" i="1" dirty="0" smtClean="0"/>
              <a:t>Interest Rates</a:t>
            </a:r>
            <a:endParaRPr lang="en-US" sz="1400" i="1" dirty="0"/>
          </a:p>
        </p:txBody>
      </p:sp>
      <p:sp>
        <p:nvSpPr>
          <p:cNvPr id="11" name="Rectangle 10"/>
          <p:cNvSpPr/>
          <p:nvPr/>
        </p:nvSpPr>
        <p:spPr>
          <a:xfrm>
            <a:off x="322008" y="5503645"/>
            <a:ext cx="1621428" cy="762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Banks &amp; NFIs</a:t>
            </a:r>
            <a:endParaRPr lang="en-US" sz="1400" b="1" dirty="0">
              <a:solidFill>
                <a:schemeClr val="tx2">
                  <a:lumMod val="75000"/>
                </a:schemeClr>
              </a:solidFill>
            </a:endParaRPr>
          </a:p>
        </p:txBody>
      </p:sp>
      <p:sp>
        <p:nvSpPr>
          <p:cNvPr id="12" name="Rectangle 11"/>
          <p:cNvSpPr/>
          <p:nvPr/>
        </p:nvSpPr>
        <p:spPr>
          <a:xfrm>
            <a:off x="1785048" y="4712149"/>
            <a:ext cx="1621428" cy="7620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Special Purpose Units </a:t>
            </a:r>
            <a:r>
              <a:rPr lang="en-US" sz="1200" b="1" dirty="0" smtClean="0">
                <a:solidFill>
                  <a:schemeClr val="tx2">
                    <a:lumMod val="75000"/>
                  </a:schemeClr>
                </a:solidFill>
              </a:rPr>
              <a:t>(SIDBI, NABARD)</a:t>
            </a:r>
            <a:endParaRPr lang="en-US" sz="1200" b="1" dirty="0">
              <a:solidFill>
                <a:schemeClr val="tx2">
                  <a:lumMod val="75000"/>
                </a:schemeClr>
              </a:solidFill>
            </a:endParaRPr>
          </a:p>
        </p:txBody>
      </p:sp>
      <p:sp>
        <p:nvSpPr>
          <p:cNvPr id="13" name="Rectangle 12"/>
          <p:cNvSpPr/>
          <p:nvPr/>
        </p:nvSpPr>
        <p:spPr>
          <a:xfrm>
            <a:off x="3272580" y="3944705"/>
            <a:ext cx="1621428" cy="7620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Market platforms </a:t>
            </a:r>
            <a:r>
              <a:rPr lang="en-US" sz="1200" b="1" dirty="0" smtClean="0">
                <a:solidFill>
                  <a:schemeClr val="tx2">
                    <a:lumMod val="75000"/>
                  </a:schemeClr>
                </a:solidFill>
              </a:rPr>
              <a:t>(Crowd funding)</a:t>
            </a:r>
            <a:endParaRPr lang="en-US" sz="1200" b="1" dirty="0">
              <a:solidFill>
                <a:schemeClr val="tx2">
                  <a:lumMod val="75000"/>
                </a:schemeClr>
              </a:solidFill>
            </a:endParaRPr>
          </a:p>
        </p:txBody>
      </p:sp>
      <p:sp>
        <p:nvSpPr>
          <p:cNvPr id="14" name="Rectangle 13"/>
          <p:cNvSpPr/>
          <p:nvPr/>
        </p:nvSpPr>
        <p:spPr>
          <a:xfrm>
            <a:off x="6228292" y="2389236"/>
            <a:ext cx="1621428" cy="762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Informal systems – money lenders</a:t>
            </a:r>
            <a:endParaRPr lang="en-US" sz="1400" b="1" dirty="0">
              <a:solidFill>
                <a:schemeClr val="tx2">
                  <a:lumMod val="75000"/>
                </a:schemeClr>
              </a:solidFill>
            </a:endParaRPr>
          </a:p>
        </p:txBody>
      </p:sp>
      <p:sp>
        <p:nvSpPr>
          <p:cNvPr id="15" name="Rectangle 14"/>
          <p:cNvSpPr/>
          <p:nvPr/>
        </p:nvSpPr>
        <p:spPr>
          <a:xfrm>
            <a:off x="4750368" y="3165984"/>
            <a:ext cx="1621428" cy="76200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Micro-Finance Institutions</a:t>
            </a:r>
            <a:endParaRPr lang="en-US" sz="1400" b="1" dirty="0">
              <a:solidFill>
                <a:schemeClr val="tx2">
                  <a:lumMod val="75000"/>
                </a:schemeClr>
              </a:solidFill>
            </a:endParaRPr>
          </a:p>
        </p:txBody>
      </p:sp>
      <p:sp>
        <p:nvSpPr>
          <p:cNvPr id="16" name="Rectangle 15"/>
          <p:cNvSpPr/>
          <p:nvPr/>
        </p:nvSpPr>
        <p:spPr>
          <a:xfrm>
            <a:off x="2059859" y="5611801"/>
            <a:ext cx="1597741" cy="6096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50000"/>
                  </a:schemeClr>
                </a:solidFill>
              </a:rPr>
              <a:t>Lot of paper work and collateral needs </a:t>
            </a:r>
            <a:endParaRPr lang="en-US" sz="1400" dirty="0">
              <a:solidFill>
                <a:schemeClr val="tx2">
                  <a:lumMod val="50000"/>
                </a:schemeClr>
              </a:solidFill>
            </a:endParaRPr>
          </a:p>
        </p:txBody>
      </p:sp>
      <p:sp>
        <p:nvSpPr>
          <p:cNvPr id="18" name="Rectangle 17"/>
          <p:cNvSpPr/>
          <p:nvPr/>
        </p:nvSpPr>
        <p:spPr>
          <a:xfrm>
            <a:off x="3507660" y="4815348"/>
            <a:ext cx="1494504" cy="6096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accent2">
                    <a:lumMod val="50000"/>
                  </a:schemeClr>
                </a:solidFill>
              </a:rPr>
              <a:t>Specific schemes/offers  for MSEs</a:t>
            </a:r>
            <a:endParaRPr lang="en-US" sz="1400" dirty="0">
              <a:solidFill>
                <a:schemeClr val="accent2">
                  <a:lumMod val="50000"/>
                </a:schemeClr>
              </a:solidFill>
            </a:endParaRPr>
          </a:p>
        </p:txBody>
      </p:sp>
      <p:sp>
        <p:nvSpPr>
          <p:cNvPr id="20" name="Rectangle 19"/>
          <p:cNvSpPr/>
          <p:nvPr/>
        </p:nvSpPr>
        <p:spPr>
          <a:xfrm>
            <a:off x="6452424" y="3261852"/>
            <a:ext cx="2067228" cy="6096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accent4">
                    <a:lumMod val="50000"/>
                  </a:schemeClr>
                </a:solidFill>
              </a:rPr>
              <a:t>Useful for groups and collectives</a:t>
            </a:r>
            <a:endParaRPr lang="en-US" sz="1400" dirty="0">
              <a:solidFill>
                <a:schemeClr val="accent4">
                  <a:lumMod val="50000"/>
                </a:schemeClr>
              </a:solidFill>
            </a:endParaRPr>
          </a:p>
        </p:txBody>
      </p:sp>
      <p:sp>
        <p:nvSpPr>
          <p:cNvPr id="21" name="Rectangle 20"/>
          <p:cNvSpPr/>
          <p:nvPr/>
        </p:nvSpPr>
        <p:spPr>
          <a:xfrm>
            <a:off x="7971504" y="2465436"/>
            <a:ext cx="1096296" cy="6096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accent6">
                    <a:lumMod val="50000"/>
                  </a:schemeClr>
                </a:solidFill>
              </a:rPr>
              <a:t>Fluctuating interest rates</a:t>
            </a:r>
          </a:p>
        </p:txBody>
      </p:sp>
      <p:sp>
        <p:nvSpPr>
          <p:cNvPr id="22" name="Rectangle 21"/>
          <p:cNvSpPr/>
          <p:nvPr/>
        </p:nvSpPr>
        <p:spPr>
          <a:xfrm>
            <a:off x="5031660" y="4038600"/>
            <a:ext cx="1826340" cy="6096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accent3">
                    <a:lumMod val="50000"/>
                  </a:schemeClr>
                </a:solidFill>
              </a:rPr>
              <a:t>Limited understanding  and unpredictability</a:t>
            </a:r>
            <a:endParaRPr lang="en-US" sz="1400" dirty="0">
              <a:solidFill>
                <a:schemeClr val="accent3">
                  <a:lumMod val="50000"/>
                </a:schemeClr>
              </a:solidFill>
            </a:endParaRPr>
          </a:p>
        </p:txBody>
      </p:sp>
      <p:sp>
        <p:nvSpPr>
          <p:cNvPr id="25" name="Rectangle 24"/>
          <p:cNvSpPr/>
          <p:nvPr/>
        </p:nvSpPr>
        <p:spPr>
          <a:xfrm>
            <a:off x="323910" y="4233764"/>
            <a:ext cx="1531598" cy="132883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50000"/>
                  </a:schemeClr>
                </a:solidFill>
              </a:rPr>
              <a:t>Ticket size investment portfolio</a:t>
            </a:r>
          </a:p>
          <a:p>
            <a:r>
              <a:rPr lang="en-US" sz="1400" b="1" dirty="0" smtClean="0">
                <a:solidFill>
                  <a:schemeClr val="tx2">
                    <a:lumMod val="50000"/>
                  </a:schemeClr>
                </a:solidFill>
              </a:rPr>
              <a:t>No credit rating available</a:t>
            </a:r>
            <a:endParaRPr lang="en-US" sz="1400" b="1" dirty="0">
              <a:solidFill>
                <a:schemeClr val="tx2">
                  <a:lumMod val="50000"/>
                </a:schemeClr>
              </a:solidFill>
            </a:endParaRPr>
          </a:p>
        </p:txBody>
      </p:sp>
      <p:sp>
        <p:nvSpPr>
          <p:cNvPr id="26" name="Rectangle 25"/>
          <p:cNvSpPr/>
          <p:nvPr/>
        </p:nvSpPr>
        <p:spPr>
          <a:xfrm>
            <a:off x="1855508" y="3446208"/>
            <a:ext cx="1344892" cy="11257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accent2">
                    <a:lumMod val="50000"/>
                  </a:schemeClr>
                </a:solidFill>
              </a:rPr>
              <a:t>Previous business experience – critical criteria to prevent bad loans</a:t>
            </a:r>
            <a:endParaRPr lang="en-US" sz="1400" dirty="0">
              <a:solidFill>
                <a:schemeClr val="accent2">
                  <a:lumMod val="50000"/>
                </a:schemeClr>
              </a:solidFill>
            </a:endParaRPr>
          </a:p>
        </p:txBody>
      </p:sp>
      <p:sp>
        <p:nvSpPr>
          <p:cNvPr id="27" name="Rectangle 26"/>
          <p:cNvSpPr/>
          <p:nvPr/>
        </p:nvSpPr>
        <p:spPr>
          <a:xfrm>
            <a:off x="3338052" y="2895600"/>
            <a:ext cx="1344892" cy="10692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accent3">
                    <a:lumMod val="50000"/>
                  </a:schemeClr>
                </a:solidFill>
              </a:rPr>
              <a:t>Innovation is helping them reach newer markets</a:t>
            </a:r>
            <a:endParaRPr lang="en-US" sz="1400" dirty="0">
              <a:solidFill>
                <a:schemeClr val="accent3">
                  <a:lumMod val="50000"/>
                </a:schemeClr>
              </a:solidFill>
            </a:endParaRPr>
          </a:p>
        </p:txBody>
      </p:sp>
      <p:sp>
        <p:nvSpPr>
          <p:cNvPr id="28" name="Rectangle 27"/>
          <p:cNvSpPr/>
          <p:nvPr/>
        </p:nvSpPr>
        <p:spPr>
          <a:xfrm>
            <a:off x="4827308" y="2054940"/>
            <a:ext cx="1344892" cy="10692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accent4">
                    <a:lumMod val="50000"/>
                  </a:schemeClr>
                </a:solidFill>
              </a:rPr>
              <a:t>Collective institutional strength as collateral</a:t>
            </a:r>
          </a:p>
        </p:txBody>
      </p:sp>
      <p:sp>
        <p:nvSpPr>
          <p:cNvPr id="29" name="Rectangle 28"/>
          <p:cNvSpPr/>
          <p:nvPr/>
        </p:nvSpPr>
        <p:spPr>
          <a:xfrm>
            <a:off x="6371796" y="1600200"/>
            <a:ext cx="1473117" cy="79886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accent6">
                    <a:lumMod val="50000"/>
                  </a:schemeClr>
                </a:solidFill>
              </a:rPr>
              <a:t>Social contract – easy payback possibility</a:t>
            </a:r>
            <a:endParaRPr lang="en-US" sz="1400" dirty="0">
              <a:solidFill>
                <a:schemeClr val="accent6">
                  <a:lumMod val="50000"/>
                </a:schemeClr>
              </a:solidFill>
            </a:endParaRPr>
          </a:p>
        </p:txBody>
      </p:sp>
      <p:sp>
        <p:nvSpPr>
          <p:cNvPr id="30" name="Title 1"/>
          <p:cNvSpPr txBox="1">
            <a:spLocks/>
          </p:cNvSpPr>
          <p:nvPr/>
        </p:nvSpPr>
        <p:spPr>
          <a:xfrm>
            <a:off x="0" y="428470"/>
            <a:ext cx="9144000" cy="990600"/>
          </a:xfrm>
          <a:prstGeom prst="rect">
            <a:avLst/>
          </a:prstGeom>
          <a:solidFill>
            <a:schemeClr val="bg1">
              <a:lumMod val="95000"/>
            </a:schemeClr>
          </a:solidFill>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600" dirty="0" smtClean="0">
                <a:solidFill>
                  <a:schemeClr val="tx1">
                    <a:lumMod val="65000"/>
                    <a:lumOff val="35000"/>
                  </a:schemeClr>
                </a:solidFill>
              </a:rPr>
              <a:t>Features of Financial Avenues</a:t>
            </a:r>
            <a:endParaRPr lang="en-US" sz="3600" dirty="0">
              <a:solidFill>
                <a:schemeClr val="tx1">
                  <a:lumMod val="65000"/>
                  <a:lumOff val="35000"/>
                </a:schemeClr>
              </a:solidFill>
            </a:endParaRPr>
          </a:p>
          <a:p>
            <a:pPr algn="ctr"/>
            <a:r>
              <a:rPr lang="en-US" sz="2800" dirty="0" smtClean="0">
                <a:solidFill>
                  <a:schemeClr val="tx1">
                    <a:lumMod val="65000"/>
                    <a:lumOff val="35000"/>
                  </a:schemeClr>
                </a:solidFill>
              </a:rPr>
              <a:t>Micro &amp; Small Enterprises (MSEs) in India</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2386515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1" grpId="0"/>
      <p:bldP spid="22" grpId="0"/>
      <p:bldP spid="25" grpId="0"/>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1559827"/>
          </a:xfrm>
        </p:spPr>
        <p:txBody>
          <a:bodyPr>
            <a:noAutofit/>
          </a:bodyPr>
          <a:lstStyle/>
          <a:p>
            <a:pPr marL="0" indent="0">
              <a:buNone/>
            </a:pPr>
            <a:r>
              <a:rPr lang="en-US" sz="1600" b="1" i="1" dirty="0"/>
              <a:t>T</a:t>
            </a:r>
            <a:r>
              <a:rPr lang="en-US" sz="1600" b="1" i="1" dirty="0" smtClean="0"/>
              <a:t>ypically </a:t>
            </a:r>
            <a:endParaRPr lang="en-US" sz="1600" b="1" i="1" dirty="0"/>
          </a:p>
          <a:p>
            <a:r>
              <a:rPr lang="en-US" sz="1600" dirty="0" smtClean="0"/>
              <a:t>very </a:t>
            </a:r>
            <a:r>
              <a:rPr lang="en-US" sz="1600" dirty="0"/>
              <a:t>small-sized loans of about </a:t>
            </a:r>
            <a:r>
              <a:rPr lang="en-US" sz="1600" dirty="0" smtClean="0"/>
              <a:t>USD100 </a:t>
            </a:r>
          </a:p>
          <a:p>
            <a:r>
              <a:rPr lang="en-US" sz="1600" dirty="0"/>
              <a:t>E</a:t>
            </a:r>
            <a:r>
              <a:rPr lang="en-US" sz="1600" dirty="0" smtClean="0"/>
              <a:t>xtended </a:t>
            </a:r>
            <a:r>
              <a:rPr lang="en-US" sz="1600" dirty="0"/>
              <a:t>to an individual or a group of </a:t>
            </a:r>
            <a:r>
              <a:rPr lang="en-US" sz="1600" dirty="0" smtClean="0"/>
              <a:t>individuals</a:t>
            </a:r>
          </a:p>
          <a:p>
            <a:r>
              <a:rPr lang="en-US" sz="1600" dirty="0" smtClean="0"/>
              <a:t>Borrowers </a:t>
            </a:r>
            <a:r>
              <a:rPr lang="en-US" sz="1600" dirty="0"/>
              <a:t>are generally from the </a:t>
            </a:r>
            <a:r>
              <a:rPr lang="en-US" sz="1600" dirty="0" smtClean="0"/>
              <a:t>vulnerable sections </a:t>
            </a:r>
            <a:r>
              <a:rPr lang="en-US" sz="1600" dirty="0"/>
              <a:t>of society. </a:t>
            </a:r>
            <a:endParaRPr lang="en-US" sz="1600" dirty="0" smtClean="0"/>
          </a:p>
        </p:txBody>
      </p:sp>
      <p:sp>
        <p:nvSpPr>
          <p:cNvPr id="5" name="Title 1"/>
          <p:cNvSpPr txBox="1">
            <a:spLocks/>
          </p:cNvSpPr>
          <p:nvPr/>
        </p:nvSpPr>
        <p:spPr>
          <a:xfrm>
            <a:off x="0" y="428470"/>
            <a:ext cx="9144000" cy="990600"/>
          </a:xfrm>
          <a:prstGeom prst="rect">
            <a:avLst/>
          </a:prstGeom>
          <a:solidFill>
            <a:schemeClr val="bg1">
              <a:lumMod val="95000"/>
            </a:schemeClr>
          </a:solidFill>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600" dirty="0" smtClean="0">
                <a:solidFill>
                  <a:schemeClr val="tx1">
                    <a:lumMod val="65000"/>
                    <a:lumOff val="35000"/>
                  </a:schemeClr>
                </a:solidFill>
              </a:rPr>
              <a:t>Micro Finance in India</a:t>
            </a:r>
          </a:p>
          <a:p>
            <a:pPr algn="ctr"/>
            <a:r>
              <a:rPr lang="en-US" sz="2800" dirty="0" smtClean="0">
                <a:solidFill>
                  <a:schemeClr val="tx1">
                    <a:lumMod val="65000"/>
                    <a:lumOff val="35000"/>
                  </a:schemeClr>
                </a:solidFill>
              </a:rPr>
              <a:t>Opportunity for Micro </a:t>
            </a:r>
            <a:r>
              <a:rPr lang="en-US" sz="2800" dirty="0">
                <a:solidFill>
                  <a:schemeClr val="tx1">
                    <a:lumMod val="65000"/>
                    <a:lumOff val="35000"/>
                  </a:schemeClr>
                </a:solidFill>
              </a:rPr>
              <a:t>&amp; Small Enterprises (MSEs</a:t>
            </a:r>
            <a:r>
              <a:rPr lang="en-US" sz="2800" dirty="0" smtClean="0">
                <a:solidFill>
                  <a:schemeClr val="tx1">
                    <a:lumMod val="65000"/>
                    <a:lumOff val="35000"/>
                  </a:schemeClr>
                </a:solidFill>
              </a:rPr>
              <a:t>)</a:t>
            </a:r>
            <a:endParaRPr lang="en-US" sz="2800" dirty="0">
              <a:solidFill>
                <a:schemeClr val="tx1">
                  <a:lumMod val="65000"/>
                  <a:lumOff val="35000"/>
                </a:schemeClr>
              </a:solidFill>
            </a:endParaRPr>
          </a:p>
        </p:txBody>
      </p:sp>
      <p:sp>
        <p:nvSpPr>
          <p:cNvPr id="6" name="Rectangle 5"/>
          <p:cNvSpPr/>
          <p:nvPr/>
        </p:nvSpPr>
        <p:spPr>
          <a:xfrm>
            <a:off x="228600" y="3160027"/>
            <a:ext cx="7275226" cy="400110"/>
          </a:xfrm>
          <a:prstGeom prst="rect">
            <a:avLst/>
          </a:prstGeom>
          <a:solidFill>
            <a:schemeClr val="bg1">
              <a:lumMod val="95000"/>
            </a:schemeClr>
          </a:solidFill>
        </p:spPr>
        <p:txBody>
          <a:bodyPr wrap="square">
            <a:spAutoFit/>
          </a:bodyPr>
          <a:lstStyle/>
          <a:p>
            <a:pPr algn="ctr"/>
            <a:r>
              <a:rPr lang="en-US" sz="1400" dirty="0" smtClean="0"/>
              <a:t>Covers about </a:t>
            </a:r>
            <a:r>
              <a:rPr lang="en-US" sz="2000" b="1" dirty="0"/>
              <a:t>10</a:t>
            </a:r>
            <a:r>
              <a:rPr lang="en-US" sz="1400" dirty="0"/>
              <a:t> per cent of poor households in need of credit</a:t>
            </a:r>
          </a:p>
        </p:txBody>
      </p:sp>
      <p:sp>
        <p:nvSpPr>
          <p:cNvPr id="7" name="Rectangle 6"/>
          <p:cNvSpPr/>
          <p:nvPr/>
        </p:nvSpPr>
        <p:spPr>
          <a:xfrm>
            <a:off x="231098" y="5676780"/>
            <a:ext cx="7272728" cy="400110"/>
          </a:xfrm>
          <a:prstGeom prst="rect">
            <a:avLst/>
          </a:prstGeom>
          <a:solidFill>
            <a:schemeClr val="bg1">
              <a:lumMod val="95000"/>
            </a:schemeClr>
          </a:solidFill>
        </p:spPr>
        <p:txBody>
          <a:bodyPr wrap="square">
            <a:spAutoFit/>
          </a:bodyPr>
          <a:lstStyle/>
          <a:p>
            <a:r>
              <a:rPr lang="en-US" sz="1400" dirty="0"/>
              <a:t>60 largest MFIs </a:t>
            </a:r>
            <a:r>
              <a:rPr lang="en-US" sz="1400" dirty="0" smtClean="0"/>
              <a:t>has </a:t>
            </a:r>
            <a:r>
              <a:rPr lang="en-US" sz="1400" dirty="0"/>
              <a:t>close to </a:t>
            </a:r>
            <a:r>
              <a:rPr lang="en-US" sz="2000" b="1" dirty="0"/>
              <a:t>10 </a:t>
            </a:r>
            <a:r>
              <a:rPr lang="en-US" sz="1400" dirty="0"/>
              <a:t>million </a:t>
            </a:r>
            <a:r>
              <a:rPr lang="en-US" sz="1400" dirty="0" smtClean="0"/>
              <a:t>customers, outstanding </a:t>
            </a:r>
            <a:r>
              <a:rPr lang="en-US" sz="1400" dirty="0"/>
              <a:t>portfolio of $769 million </a:t>
            </a:r>
          </a:p>
        </p:txBody>
      </p:sp>
      <p:sp>
        <p:nvSpPr>
          <p:cNvPr id="8" name="Rectangle 7"/>
          <p:cNvSpPr/>
          <p:nvPr/>
        </p:nvSpPr>
        <p:spPr>
          <a:xfrm>
            <a:off x="1905000" y="5047591"/>
            <a:ext cx="7010400" cy="400110"/>
          </a:xfrm>
          <a:prstGeom prst="rect">
            <a:avLst/>
          </a:prstGeom>
          <a:solidFill>
            <a:schemeClr val="bg1">
              <a:lumMod val="95000"/>
            </a:schemeClr>
          </a:solidFill>
        </p:spPr>
        <p:txBody>
          <a:bodyPr wrap="square">
            <a:spAutoFit/>
          </a:bodyPr>
          <a:lstStyle/>
          <a:p>
            <a:pPr algn="r"/>
            <a:r>
              <a:rPr lang="en-US" sz="1400" dirty="0" smtClean="0"/>
              <a:t>Growth Rate - </a:t>
            </a:r>
            <a:r>
              <a:rPr lang="en-US" sz="2000" b="1" dirty="0" smtClean="0"/>
              <a:t>50 </a:t>
            </a:r>
            <a:r>
              <a:rPr lang="en-US" sz="2000" b="1" dirty="0"/>
              <a:t>per cent </a:t>
            </a:r>
            <a:r>
              <a:rPr lang="en-US" sz="2000" b="1" dirty="0" smtClean="0"/>
              <a:t>pa </a:t>
            </a:r>
            <a:r>
              <a:rPr lang="en-US" sz="1400" dirty="0" smtClean="0"/>
              <a:t>even </a:t>
            </a:r>
            <a:r>
              <a:rPr lang="en-US" sz="1400" dirty="0"/>
              <a:t>higher than the mobile </a:t>
            </a:r>
            <a:r>
              <a:rPr lang="en-US" sz="1400" dirty="0" smtClean="0"/>
              <a:t>industry</a:t>
            </a:r>
            <a:endParaRPr lang="en-US" sz="1400" dirty="0"/>
          </a:p>
        </p:txBody>
      </p:sp>
      <p:sp>
        <p:nvSpPr>
          <p:cNvPr id="10" name="Rectangle 9"/>
          <p:cNvSpPr/>
          <p:nvPr/>
        </p:nvSpPr>
        <p:spPr>
          <a:xfrm>
            <a:off x="231098" y="4418403"/>
            <a:ext cx="7272728" cy="400110"/>
          </a:xfrm>
          <a:prstGeom prst="rect">
            <a:avLst/>
          </a:prstGeom>
          <a:solidFill>
            <a:schemeClr val="bg1">
              <a:lumMod val="95000"/>
            </a:schemeClr>
          </a:solidFill>
        </p:spPr>
        <p:txBody>
          <a:bodyPr wrap="square">
            <a:spAutoFit/>
          </a:bodyPr>
          <a:lstStyle/>
          <a:p>
            <a:r>
              <a:rPr lang="en-US" sz="1400" dirty="0"/>
              <a:t>A</a:t>
            </a:r>
            <a:r>
              <a:rPr lang="en-US" sz="1400" dirty="0" smtClean="0"/>
              <a:t>nnual </a:t>
            </a:r>
            <a:r>
              <a:rPr lang="en-US" sz="1400" dirty="0"/>
              <a:t>credit demand of </a:t>
            </a:r>
            <a:r>
              <a:rPr lang="en-US" sz="1400" dirty="0" smtClean="0"/>
              <a:t> </a:t>
            </a:r>
            <a:r>
              <a:rPr lang="en-US" sz="2000" b="1" dirty="0" smtClean="0"/>
              <a:t>USD 5.7 </a:t>
            </a:r>
            <a:r>
              <a:rPr lang="en-US" sz="2000" b="1" dirty="0"/>
              <a:t>to </a:t>
            </a:r>
            <a:r>
              <a:rPr lang="en-US" sz="2000" b="1" dirty="0" smtClean="0"/>
              <a:t>USD 19.1 billion</a:t>
            </a:r>
            <a:endParaRPr lang="en-US" sz="1400" dirty="0"/>
          </a:p>
        </p:txBody>
      </p:sp>
      <p:sp>
        <p:nvSpPr>
          <p:cNvPr id="11" name="Rectangle 10"/>
          <p:cNvSpPr/>
          <p:nvPr/>
        </p:nvSpPr>
        <p:spPr>
          <a:xfrm>
            <a:off x="1905000" y="3789215"/>
            <a:ext cx="7044128" cy="400110"/>
          </a:xfrm>
          <a:prstGeom prst="rect">
            <a:avLst/>
          </a:prstGeom>
          <a:solidFill>
            <a:schemeClr val="bg1">
              <a:lumMod val="95000"/>
            </a:schemeClr>
          </a:solidFill>
        </p:spPr>
        <p:txBody>
          <a:bodyPr wrap="square">
            <a:spAutoFit/>
          </a:bodyPr>
          <a:lstStyle/>
          <a:p>
            <a:pPr algn="r"/>
            <a:r>
              <a:rPr lang="en-US" sz="1400" dirty="0"/>
              <a:t>Market size for microfinance in India is in the range of </a:t>
            </a:r>
            <a:r>
              <a:rPr lang="en-US" sz="1400" dirty="0" smtClean="0"/>
              <a:t> </a:t>
            </a:r>
            <a:r>
              <a:rPr lang="en-US" sz="2000" b="1" dirty="0" smtClean="0"/>
              <a:t>58 </a:t>
            </a:r>
            <a:r>
              <a:rPr lang="en-US" sz="2000" b="1" dirty="0"/>
              <a:t>to 77 million</a:t>
            </a:r>
            <a:r>
              <a:rPr lang="en-US" sz="1400" b="1" dirty="0"/>
              <a:t> </a:t>
            </a:r>
            <a:r>
              <a:rPr lang="en-US" sz="1400" dirty="0" smtClean="0"/>
              <a:t>clients. </a:t>
            </a:r>
            <a:endParaRPr lang="en-US" sz="1400" dirty="0"/>
          </a:p>
        </p:txBody>
      </p:sp>
    </p:spTree>
    <p:extLst>
      <p:ext uri="{BB962C8B-B14F-4D97-AF65-F5344CB8AC3E}">
        <p14:creationId xmlns:p14="http://schemas.microsoft.com/office/powerpoint/2010/main" val="28174535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1905000"/>
            <a:ext cx="1981200" cy="10668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Banks and Financial Institutions</a:t>
            </a:r>
            <a:endParaRPr lang="en-US" dirty="0"/>
          </a:p>
        </p:txBody>
      </p:sp>
      <p:sp>
        <p:nvSpPr>
          <p:cNvPr id="5" name="Rectangle 4"/>
          <p:cNvSpPr/>
          <p:nvPr/>
        </p:nvSpPr>
        <p:spPr>
          <a:xfrm>
            <a:off x="4267200" y="1905000"/>
            <a:ext cx="1981200" cy="10668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Company (Business venture for MFIs)</a:t>
            </a:r>
            <a:endParaRPr lang="en-US" dirty="0"/>
          </a:p>
        </p:txBody>
      </p:sp>
      <p:sp>
        <p:nvSpPr>
          <p:cNvPr id="6" name="Rectangle 5"/>
          <p:cNvSpPr/>
          <p:nvPr/>
        </p:nvSpPr>
        <p:spPr>
          <a:xfrm>
            <a:off x="6400800" y="1905000"/>
            <a:ext cx="1981200" cy="10668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Societies and Trusts</a:t>
            </a:r>
          </a:p>
        </p:txBody>
      </p:sp>
      <p:sp>
        <p:nvSpPr>
          <p:cNvPr id="13" name="Title 1"/>
          <p:cNvSpPr txBox="1">
            <a:spLocks/>
          </p:cNvSpPr>
          <p:nvPr/>
        </p:nvSpPr>
        <p:spPr>
          <a:xfrm>
            <a:off x="0" y="428470"/>
            <a:ext cx="9144000" cy="990600"/>
          </a:xfrm>
          <a:prstGeom prst="rect">
            <a:avLst/>
          </a:prstGeom>
          <a:solidFill>
            <a:schemeClr val="bg1">
              <a:lumMod val="95000"/>
            </a:schemeClr>
          </a:solidFill>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600" dirty="0" smtClean="0">
                <a:solidFill>
                  <a:schemeClr val="tx1">
                    <a:lumMod val="65000"/>
                    <a:lumOff val="35000"/>
                  </a:schemeClr>
                </a:solidFill>
              </a:rPr>
              <a:t>Micro Finance in India</a:t>
            </a:r>
          </a:p>
          <a:p>
            <a:pPr algn="ctr"/>
            <a:r>
              <a:rPr lang="en-US" sz="2800" dirty="0" smtClean="0">
                <a:solidFill>
                  <a:schemeClr val="tx1">
                    <a:lumMod val="65000"/>
                    <a:lumOff val="35000"/>
                  </a:schemeClr>
                </a:solidFill>
              </a:rPr>
              <a:t>Models and Institutions</a:t>
            </a:r>
          </a:p>
        </p:txBody>
      </p:sp>
      <p:sp>
        <p:nvSpPr>
          <p:cNvPr id="10" name="TextBox 9"/>
          <p:cNvSpPr txBox="1"/>
          <p:nvPr/>
        </p:nvSpPr>
        <p:spPr>
          <a:xfrm>
            <a:off x="468443" y="2102849"/>
            <a:ext cx="1219200" cy="830997"/>
          </a:xfrm>
          <a:prstGeom prst="rect">
            <a:avLst/>
          </a:prstGeom>
          <a:noFill/>
        </p:spPr>
        <p:txBody>
          <a:bodyPr wrap="square" rtlCol="0">
            <a:spAutoFit/>
          </a:bodyPr>
          <a:lstStyle/>
          <a:p>
            <a:r>
              <a:rPr lang="en-US" sz="1600" dirty="0" smtClean="0"/>
              <a:t>Promoter/ Service provider</a:t>
            </a:r>
            <a:endParaRPr lang="en-US" sz="1600" dirty="0"/>
          </a:p>
        </p:txBody>
      </p:sp>
      <p:sp>
        <p:nvSpPr>
          <p:cNvPr id="14" name="TextBox 13"/>
          <p:cNvSpPr txBox="1"/>
          <p:nvPr/>
        </p:nvSpPr>
        <p:spPr>
          <a:xfrm>
            <a:off x="492177" y="3886200"/>
            <a:ext cx="1219200" cy="584775"/>
          </a:xfrm>
          <a:prstGeom prst="rect">
            <a:avLst/>
          </a:prstGeom>
          <a:noFill/>
        </p:spPr>
        <p:txBody>
          <a:bodyPr wrap="square" rtlCol="0">
            <a:spAutoFit/>
          </a:bodyPr>
          <a:lstStyle/>
          <a:p>
            <a:r>
              <a:rPr lang="en-US" sz="1600" dirty="0" smtClean="0"/>
              <a:t>Models of Delivery</a:t>
            </a:r>
            <a:endParaRPr lang="en-US" sz="1600" dirty="0"/>
          </a:p>
        </p:txBody>
      </p:sp>
      <p:sp>
        <p:nvSpPr>
          <p:cNvPr id="15" name="Rectangle 14"/>
          <p:cNvSpPr/>
          <p:nvPr/>
        </p:nvSpPr>
        <p:spPr>
          <a:xfrm>
            <a:off x="2129852" y="3505200"/>
            <a:ext cx="1981200" cy="1066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Self help Groups Model</a:t>
            </a:r>
            <a:endParaRPr lang="en-US" dirty="0">
              <a:solidFill>
                <a:schemeClr val="tx1">
                  <a:lumMod val="75000"/>
                  <a:lumOff val="25000"/>
                </a:schemeClr>
              </a:solidFill>
            </a:endParaRPr>
          </a:p>
        </p:txBody>
      </p:sp>
      <p:sp>
        <p:nvSpPr>
          <p:cNvPr id="16" name="Rectangle 15"/>
          <p:cNvSpPr/>
          <p:nvPr/>
        </p:nvSpPr>
        <p:spPr>
          <a:xfrm>
            <a:off x="4263452" y="3505200"/>
            <a:ext cx="1981200" cy="1066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75000"/>
                    <a:lumOff val="25000"/>
                  </a:schemeClr>
                </a:solidFill>
              </a:rPr>
              <a:t>Grameen</a:t>
            </a:r>
            <a:r>
              <a:rPr lang="en-US" dirty="0" smtClean="0">
                <a:solidFill>
                  <a:schemeClr val="tx1">
                    <a:lumMod val="75000"/>
                    <a:lumOff val="25000"/>
                  </a:schemeClr>
                </a:solidFill>
              </a:rPr>
              <a:t> Model</a:t>
            </a:r>
            <a:endParaRPr lang="en-US" dirty="0">
              <a:solidFill>
                <a:schemeClr val="tx1">
                  <a:lumMod val="75000"/>
                  <a:lumOff val="25000"/>
                </a:schemeClr>
              </a:solidFill>
            </a:endParaRPr>
          </a:p>
        </p:txBody>
      </p:sp>
      <p:sp>
        <p:nvSpPr>
          <p:cNvPr id="17" name="Rectangle 16"/>
          <p:cNvSpPr/>
          <p:nvPr/>
        </p:nvSpPr>
        <p:spPr>
          <a:xfrm>
            <a:off x="6397052" y="3505200"/>
            <a:ext cx="1981200" cy="1066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Individual Banking Programmes</a:t>
            </a:r>
            <a:endParaRPr lang="en-US" dirty="0">
              <a:solidFill>
                <a:schemeClr val="tx1">
                  <a:lumMod val="75000"/>
                  <a:lumOff val="25000"/>
                </a:schemeClr>
              </a:solidFill>
            </a:endParaRPr>
          </a:p>
        </p:txBody>
      </p:sp>
      <p:sp>
        <p:nvSpPr>
          <p:cNvPr id="18" name="TextBox 17"/>
          <p:cNvSpPr txBox="1"/>
          <p:nvPr/>
        </p:nvSpPr>
        <p:spPr>
          <a:xfrm>
            <a:off x="492177" y="5579477"/>
            <a:ext cx="1371600" cy="338554"/>
          </a:xfrm>
          <a:prstGeom prst="rect">
            <a:avLst/>
          </a:prstGeom>
          <a:noFill/>
        </p:spPr>
        <p:txBody>
          <a:bodyPr wrap="square" rtlCol="0">
            <a:spAutoFit/>
          </a:bodyPr>
          <a:lstStyle/>
          <a:p>
            <a:r>
              <a:rPr lang="en-US" sz="1600" dirty="0" smtClean="0"/>
              <a:t>Innovations</a:t>
            </a:r>
            <a:endParaRPr lang="en-US" sz="1600" dirty="0"/>
          </a:p>
        </p:txBody>
      </p:sp>
      <p:sp>
        <p:nvSpPr>
          <p:cNvPr id="19" name="Rectangle 18"/>
          <p:cNvSpPr/>
          <p:nvPr/>
        </p:nvSpPr>
        <p:spPr>
          <a:xfrm>
            <a:off x="2133600" y="5181600"/>
            <a:ext cx="6248400" cy="1524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solidFill>
                  <a:schemeClr val="tx1">
                    <a:lumMod val="75000"/>
                    <a:lumOff val="25000"/>
                  </a:schemeClr>
                </a:solidFill>
              </a:rPr>
              <a:t>Online marketing and crowd sourcing platforms to generate micro finance for entrepreneurs (Case A: Rang De)</a:t>
            </a:r>
          </a:p>
          <a:p>
            <a:pPr marL="285750" indent="-285750">
              <a:buFont typeface="Arial" panose="020B0604020202020204" pitchFamily="34" charset="0"/>
              <a:buChar char="•"/>
            </a:pPr>
            <a:r>
              <a:rPr lang="en-US" sz="1600" dirty="0" smtClean="0">
                <a:solidFill>
                  <a:schemeClr val="tx1">
                    <a:lumMod val="75000"/>
                    <a:lumOff val="25000"/>
                  </a:schemeClr>
                </a:solidFill>
              </a:rPr>
              <a:t>Revolving fund with local communities to finance rural entrepreneurship (Case B: Credit Facility)</a:t>
            </a:r>
          </a:p>
          <a:p>
            <a:pPr marL="285750" indent="-285750">
              <a:buFont typeface="Arial" panose="020B0604020202020204" pitchFamily="34" charset="0"/>
              <a:buChar char="•"/>
            </a:pPr>
            <a:r>
              <a:rPr lang="en-US" sz="1600" dirty="0" smtClean="0">
                <a:solidFill>
                  <a:schemeClr val="tx1">
                    <a:lumMod val="75000"/>
                    <a:lumOff val="25000"/>
                  </a:schemeClr>
                </a:solidFill>
              </a:rPr>
              <a:t>MUDRA Bank focusing on micro-finance for micro-enterprise (Case C: Mudra Scheme)</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7062364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 Rang De</a:t>
            </a:r>
            <a:endParaRPr lang="en-US" dirty="0"/>
          </a:p>
        </p:txBody>
      </p:sp>
      <p:sp>
        <p:nvSpPr>
          <p:cNvPr id="5" name="Rectangle 4"/>
          <p:cNvSpPr/>
          <p:nvPr/>
        </p:nvSpPr>
        <p:spPr>
          <a:xfrm>
            <a:off x="457200" y="1371600"/>
            <a:ext cx="7696200" cy="830997"/>
          </a:xfrm>
          <a:prstGeom prst="rect">
            <a:avLst/>
          </a:prstGeom>
        </p:spPr>
        <p:txBody>
          <a:bodyPr wrap="square">
            <a:spAutoFit/>
          </a:bodyPr>
          <a:lstStyle/>
          <a:p>
            <a:r>
              <a:rPr lang="en-US" sz="1600" dirty="0"/>
              <a:t>The idea of Rang De was sown in the year </a:t>
            </a:r>
            <a:r>
              <a:rPr lang="en-US" sz="1600" dirty="0" smtClean="0"/>
              <a:t>2006. The </a:t>
            </a:r>
            <a:r>
              <a:rPr lang="en-US" sz="1600" dirty="0"/>
              <a:t>motivation for starting Rang De was the belief that the peer-to-peer lending model could be leveraged to lower the cost of microcredit.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556" t="36147" r="18938" b="25861"/>
          <a:stretch/>
        </p:blipFill>
        <p:spPr bwMode="auto">
          <a:xfrm>
            <a:off x="2305050" y="1923844"/>
            <a:ext cx="4000500" cy="331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163207" y="2172819"/>
            <a:ext cx="3581400" cy="523220"/>
          </a:xfrm>
          <a:prstGeom prst="rect">
            <a:avLst/>
          </a:prstGeom>
        </p:spPr>
        <p:txBody>
          <a:bodyPr wrap="square">
            <a:spAutoFit/>
          </a:bodyPr>
          <a:lstStyle/>
          <a:p>
            <a:r>
              <a:rPr lang="en-US" sz="1400" i="1" dirty="0">
                <a:solidFill>
                  <a:schemeClr val="tx1">
                    <a:lumMod val="65000"/>
                    <a:lumOff val="35000"/>
                  </a:schemeClr>
                </a:solidFill>
                <a:latin typeface="+mj-lt"/>
              </a:rPr>
              <a:t>Choose Someone: a farmer, a weaver, a tailor, a student, a dairy </a:t>
            </a:r>
            <a:r>
              <a:rPr lang="en-US" sz="1400" i="1" dirty="0" smtClean="0">
                <a:solidFill>
                  <a:schemeClr val="tx1">
                    <a:lumMod val="65000"/>
                    <a:lumOff val="35000"/>
                  </a:schemeClr>
                </a:solidFill>
                <a:latin typeface="+mj-lt"/>
              </a:rPr>
              <a:t>farmer.</a:t>
            </a:r>
            <a:endParaRPr lang="en-US" sz="1400" i="1" dirty="0">
              <a:solidFill>
                <a:schemeClr val="tx1">
                  <a:lumMod val="65000"/>
                  <a:lumOff val="35000"/>
                </a:schemeClr>
              </a:solidFill>
              <a:latin typeface="+mj-lt"/>
            </a:endParaRPr>
          </a:p>
        </p:txBody>
      </p:sp>
      <p:sp>
        <p:nvSpPr>
          <p:cNvPr id="7" name="Rectangle 6"/>
          <p:cNvSpPr/>
          <p:nvPr/>
        </p:nvSpPr>
        <p:spPr>
          <a:xfrm>
            <a:off x="5791200" y="3770293"/>
            <a:ext cx="3200400" cy="954107"/>
          </a:xfrm>
          <a:prstGeom prst="rect">
            <a:avLst/>
          </a:prstGeom>
        </p:spPr>
        <p:txBody>
          <a:bodyPr wrap="square">
            <a:spAutoFit/>
          </a:bodyPr>
          <a:lstStyle/>
          <a:p>
            <a:r>
              <a:rPr lang="en-US" sz="1400" i="1" dirty="0">
                <a:solidFill>
                  <a:schemeClr val="tx1">
                    <a:lumMod val="65000"/>
                    <a:lumOff val="35000"/>
                  </a:schemeClr>
                </a:solidFill>
                <a:latin typeface="+mj-lt"/>
              </a:rPr>
              <a:t>Invest or Donate for their growth, help her stand on her own feet. Create a lasting impact by supporting her loan request in part or full.</a:t>
            </a:r>
          </a:p>
        </p:txBody>
      </p:sp>
      <p:sp>
        <p:nvSpPr>
          <p:cNvPr id="8" name="Rectangle 7"/>
          <p:cNvSpPr/>
          <p:nvPr/>
        </p:nvSpPr>
        <p:spPr>
          <a:xfrm>
            <a:off x="304800" y="3770293"/>
            <a:ext cx="2590800" cy="954107"/>
          </a:xfrm>
          <a:prstGeom prst="rect">
            <a:avLst/>
          </a:prstGeom>
        </p:spPr>
        <p:txBody>
          <a:bodyPr wrap="square">
            <a:spAutoFit/>
          </a:bodyPr>
          <a:lstStyle/>
          <a:p>
            <a:r>
              <a:rPr lang="en-US" sz="1400" i="1" dirty="0">
                <a:solidFill>
                  <a:schemeClr val="tx1">
                    <a:lumMod val="65000"/>
                    <a:lumOff val="35000"/>
                  </a:schemeClr>
                </a:solidFill>
                <a:latin typeface="+mj-lt"/>
              </a:rPr>
              <a:t>Withdraw or reinvest once your investment returns after making a difference and continue the good work.</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005" t="26568" r="13263" b="34630"/>
          <a:stretch/>
        </p:blipFill>
        <p:spPr bwMode="auto">
          <a:xfrm>
            <a:off x="0" y="4750950"/>
            <a:ext cx="9333186" cy="209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1908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B: Micro – Credit Facility</a:t>
            </a:r>
            <a:endParaRPr lang="en-US" dirty="0"/>
          </a:p>
        </p:txBody>
      </p:sp>
      <p:grpSp>
        <p:nvGrpSpPr>
          <p:cNvPr id="4" name="Group 3"/>
          <p:cNvGrpSpPr/>
          <p:nvPr/>
        </p:nvGrpSpPr>
        <p:grpSpPr>
          <a:xfrm>
            <a:off x="4191000" y="1446418"/>
            <a:ext cx="4876800" cy="5352013"/>
            <a:chOff x="457200" y="1517074"/>
            <a:chExt cx="5257800" cy="5352013"/>
          </a:xfrm>
        </p:grpSpPr>
        <p:sp>
          <p:nvSpPr>
            <p:cNvPr id="5" name="Chevron 4"/>
            <p:cNvSpPr/>
            <p:nvPr/>
          </p:nvSpPr>
          <p:spPr>
            <a:xfrm rot="5400000">
              <a:off x="844434" y="1190800"/>
              <a:ext cx="762000" cy="1447800"/>
            </a:xfrm>
            <a:prstGeom prst="chevron">
              <a:avLst>
                <a:gd name="adj" fmla="val 24736"/>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smtClean="0">
                  <a:solidFill>
                    <a:schemeClr val="bg1"/>
                  </a:solidFill>
                </a:rPr>
                <a:t>STEP 1</a:t>
              </a:r>
              <a:endParaRPr lang="en-US" sz="1400" b="1" dirty="0">
                <a:solidFill>
                  <a:schemeClr val="bg1"/>
                </a:solidFill>
              </a:endParaRPr>
            </a:p>
          </p:txBody>
        </p:sp>
        <p:sp>
          <p:nvSpPr>
            <p:cNvPr id="6" name="Chevron 5"/>
            <p:cNvSpPr/>
            <p:nvPr/>
          </p:nvSpPr>
          <p:spPr>
            <a:xfrm rot="5400000">
              <a:off x="833350" y="1952800"/>
              <a:ext cx="762000" cy="1447800"/>
            </a:xfrm>
            <a:prstGeom prst="chevron">
              <a:avLst>
                <a:gd name="adj" fmla="val 24736"/>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smtClean="0">
                  <a:solidFill>
                    <a:schemeClr val="bg1"/>
                  </a:solidFill>
                </a:rPr>
                <a:t>STEP 2</a:t>
              </a:r>
              <a:endParaRPr lang="en-US" sz="1400" b="1" dirty="0">
                <a:solidFill>
                  <a:schemeClr val="bg1"/>
                </a:solidFill>
              </a:endParaRPr>
            </a:p>
          </p:txBody>
        </p:sp>
        <p:sp>
          <p:nvSpPr>
            <p:cNvPr id="7" name="Chevron 6"/>
            <p:cNvSpPr/>
            <p:nvPr/>
          </p:nvSpPr>
          <p:spPr>
            <a:xfrm rot="5400000">
              <a:off x="800100" y="2714800"/>
              <a:ext cx="762000" cy="1447800"/>
            </a:xfrm>
            <a:prstGeom prst="chevron">
              <a:avLst>
                <a:gd name="adj" fmla="val 24736"/>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smtClean="0">
                  <a:solidFill>
                    <a:schemeClr val="bg1"/>
                  </a:solidFill>
                </a:rPr>
                <a:t>STEP 3</a:t>
              </a:r>
              <a:endParaRPr lang="en-US" sz="1400" b="1" dirty="0">
                <a:solidFill>
                  <a:schemeClr val="bg1"/>
                </a:solidFill>
              </a:endParaRPr>
            </a:p>
          </p:txBody>
        </p:sp>
        <p:sp>
          <p:nvSpPr>
            <p:cNvPr id="8" name="Chevron 7"/>
            <p:cNvSpPr/>
            <p:nvPr/>
          </p:nvSpPr>
          <p:spPr>
            <a:xfrm rot="5400000">
              <a:off x="800100" y="3476800"/>
              <a:ext cx="762000" cy="1447800"/>
            </a:xfrm>
            <a:prstGeom prst="chevron">
              <a:avLst>
                <a:gd name="adj" fmla="val 24736"/>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smtClean="0">
                  <a:solidFill>
                    <a:schemeClr val="bg1"/>
                  </a:solidFill>
                </a:rPr>
                <a:t>STEP 4</a:t>
              </a:r>
              <a:endParaRPr lang="en-US" sz="1400" b="1" dirty="0">
                <a:solidFill>
                  <a:schemeClr val="bg1"/>
                </a:solidFill>
              </a:endParaRPr>
            </a:p>
          </p:txBody>
        </p:sp>
        <p:sp>
          <p:nvSpPr>
            <p:cNvPr id="9" name="Chevron 8"/>
            <p:cNvSpPr/>
            <p:nvPr/>
          </p:nvSpPr>
          <p:spPr>
            <a:xfrm rot="5400000">
              <a:off x="800100" y="4240187"/>
              <a:ext cx="762000" cy="1447800"/>
            </a:xfrm>
            <a:prstGeom prst="chevron">
              <a:avLst>
                <a:gd name="adj" fmla="val 24736"/>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smtClean="0">
                  <a:solidFill>
                    <a:schemeClr val="bg1"/>
                  </a:solidFill>
                </a:rPr>
                <a:t>STEP 5</a:t>
              </a:r>
              <a:endParaRPr lang="en-US" sz="1400" b="1" dirty="0">
                <a:solidFill>
                  <a:schemeClr val="bg1"/>
                </a:solidFill>
              </a:endParaRPr>
            </a:p>
          </p:txBody>
        </p:sp>
        <p:sp>
          <p:nvSpPr>
            <p:cNvPr id="10" name="Chevron 9"/>
            <p:cNvSpPr/>
            <p:nvPr/>
          </p:nvSpPr>
          <p:spPr>
            <a:xfrm rot="5400000">
              <a:off x="800100" y="5000800"/>
              <a:ext cx="762000" cy="1447800"/>
            </a:xfrm>
            <a:prstGeom prst="chevron">
              <a:avLst>
                <a:gd name="adj" fmla="val 24736"/>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smtClean="0">
                  <a:solidFill>
                    <a:schemeClr val="bg1"/>
                  </a:solidFill>
                </a:rPr>
                <a:t>STEP 6</a:t>
              </a:r>
              <a:endParaRPr lang="en-US" sz="1400" b="1" dirty="0">
                <a:solidFill>
                  <a:schemeClr val="bg1"/>
                </a:solidFill>
              </a:endParaRPr>
            </a:p>
          </p:txBody>
        </p:sp>
        <p:sp>
          <p:nvSpPr>
            <p:cNvPr id="11" name="Chevron 10"/>
            <p:cNvSpPr/>
            <p:nvPr/>
          </p:nvSpPr>
          <p:spPr>
            <a:xfrm rot="5400000">
              <a:off x="800100" y="5764187"/>
              <a:ext cx="762000" cy="1447800"/>
            </a:xfrm>
            <a:prstGeom prst="chevron">
              <a:avLst>
                <a:gd name="adj" fmla="val 24736"/>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smtClean="0">
                  <a:solidFill>
                    <a:schemeClr val="bg1"/>
                  </a:solidFill>
                </a:rPr>
                <a:t>STEP 7</a:t>
              </a:r>
              <a:endParaRPr lang="en-US" sz="1400" b="1" dirty="0">
                <a:solidFill>
                  <a:schemeClr val="bg1"/>
                </a:solidFill>
              </a:endParaRPr>
            </a:p>
          </p:txBody>
        </p:sp>
        <p:sp>
          <p:nvSpPr>
            <p:cNvPr id="12" name="Rectangle 11"/>
            <p:cNvSpPr/>
            <p:nvPr/>
          </p:nvSpPr>
          <p:spPr>
            <a:xfrm>
              <a:off x="1949334" y="1517074"/>
              <a:ext cx="3765666" cy="599901"/>
            </a:xfrm>
            <a:prstGeom prst="rect">
              <a:avLst/>
            </a:prstGeom>
            <a:solidFill>
              <a:schemeClr val="bg1">
                <a:lumMod val="95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lumMod val="65000"/>
                      <a:lumOff val="35000"/>
                    </a:schemeClr>
                  </a:solidFill>
                </a:rPr>
                <a:t>Dissemination of </a:t>
              </a:r>
              <a:r>
                <a:rPr lang="en-US" sz="1200" b="1" dirty="0" smtClean="0">
                  <a:solidFill>
                    <a:schemeClr val="tx1">
                      <a:lumMod val="65000"/>
                      <a:lumOff val="35000"/>
                    </a:schemeClr>
                  </a:solidFill>
                </a:rPr>
                <a:t>Information</a:t>
              </a:r>
              <a:r>
                <a:rPr lang="en-US" sz="1200" dirty="0" smtClean="0">
                  <a:solidFill>
                    <a:schemeClr val="tx1">
                      <a:lumMod val="65000"/>
                      <a:lumOff val="35000"/>
                    </a:schemeClr>
                  </a:solidFill>
                </a:rPr>
                <a:t> regarding </a:t>
              </a:r>
              <a:r>
                <a:rPr lang="en-US" sz="1200" dirty="0">
                  <a:solidFill>
                    <a:schemeClr val="tx1">
                      <a:lumMod val="65000"/>
                      <a:lumOff val="35000"/>
                    </a:schemeClr>
                  </a:solidFill>
                </a:rPr>
                <a:t>the process of applications for </a:t>
              </a:r>
              <a:r>
                <a:rPr lang="en-US" sz="1200" dirty="0" smtClean="0">
                  <a:solidFill>
                    <a:schemeClr val="tx1">
                      <a:lumMod val="65000"/>
                      <a:lumOff val="35000"/>
                    </a:schemeClr>
                  </a:solidFill>
                </a:rPr>
                <a:t>support</a:t>
              </a:r>
              <a:endParaRPr lang="en-US" sz="1200" dirty="0">
                <a:solidFill>
                  <a:schemeClr val="tx1">
                    <a:lumMod val="65000"/>
                    <a:lumOff val="35000"/>
                  </a:schemeClr>
                </a:solidFill>
              </a:endParaRPr>
            </a:p>
          </p:txBody>
        </p:sp>
        <p:sp>
          <p:nvSpPr>
            <p:cNvPr id="13" name="Rectangle 12"/>
            <p:cNvSpPr/>
            <p:nvPr/>
          </p:nvSpPr>
          <p:spPr>
            <a:xfrm>
              <a:off x="1949334" y="2279074"/>
              <a:ext cx="3765666" cy="616526"/>
            </a:xfrm>
            <a:prstGeom prst="rect">
              <a:avLst/>
            </a:prstGeom>
            <a:solidFill>
              <a:schemeClr val="bg1">
                <a:lumMod val="95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lumMod val="65000"/>
                      <a:lumOff val="35000"/>
                    </a:schemeClr>
                  </a:solidFill>
                </a:rPr>
                <a:t>Application </a:t>
              </a:r>
              <a:r>
                <a:rPr lang="en-US" sz="1200" b="1" dirty="0" smtClean="0">
                  <a:solidFill>
                    <a:schemeClr val="tx1">
                      <a:lumMod val="65000"/>
                      <a:lumOff val="35000"/>
                    </a:schemeClr>
                  </a:solidFill>
                </a:rPr>
                <a:t>Development</a:t>
              </a:r>
              <a:r>
                <a:rPr lang="en-US" sz="1200" dirty="0" smtClean="0">
                  <a:solidFill>
                    <a:schemeClr val="tx1">
                      <a:lumMod val="65000"/>
                      <a:lumOff val="35000"/>
                    </a:schemeClr>
                  </a:solidFill>
                </a:rPr>
                <a:t> </a:t>
              </a:r>
            </a:p>
            <a:p>
              <a:r>
                <a:rPr lang="en-US" sz="1200" dirty="0" smtClean="0">
                  <a:solidFill>
                    <a:schemeClr val="tx1">
                      <a:lumMod val="65000"/>
                      <a:lumOff val="35000"/>
                    </a:schemeClr>
                  </a:solidFill>
                </a:rPr>
                <a:t>(Building </a:t>
              </a:r>
              <a:r>
                <a:rPr lang="en-US" sz="1200" dirty="0">
                  <a:solidFill>
                    <a:schemeClr val="tx1">
                      <a:lumMod val="65000"/>
                      <a:lumOff val="35000"/>
                    </a:schemeClr>
                  </a:solidFill>
                </a:rPr>
                <a:t>capacity, support and handhold entrepreneurs to build their </a:t>
              </a:r>
              <a:r>
                <a:rPr lang="en-US" sz="1200" dirty="0" smtClean="0">
                  <a:solidFill>
                    <a:schemeClr val="tx1">
                      <a:lumMod val="65000"/>
                      <a:lumOff val="35000"/>
                    </a:schemeClr>
                  </a:solidFill>
                </a:rPr>
                <a:t>business plan)</a:t>
              </a:r>
              <a:endParaRPr lang="en-US" sz="1200" b="1" dirty="0">
                <a:solidFill>
                  <a:schemeClr val="tx1">
                    <a:lumMod val="65000"/>
                    <a:lumOff val="35000"/>
                  </a:schemeClr>
                </a:solidFill>
              </a:endParaRPr>
            </a:p>
          </p:txBody>
        </p:sp>
        <p:sp>
          <p:nvSpPr>
            <p:cNvPr id="14" name="Rectangle 13"/>
            <p:cNvSpPr/>
            <p:nvPr/>
          </p:nvSpPr>
          <p:spPr>
            <a:xfrm>
              <a:off x="1932708" y="3041074"/>
              <a:ext cx="3782291" cy="616526"/>
            </a:xfrm>
            <a:prstGeom prst="rect">
              <a:avLst/>
            </a:prstGeom>
            <a:solidFill>
              <a:schemeClr val="bg1">
                <a:lumMod val="95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lumMod val="65000"/>
                      <a:lumOff val="35000"/>
                    </a:schemeClr>
                  </a:solidFill>
                </a:rPr>
                <a:t>Selection of </a:t>
              </a:r>
              <a:r>
                <a:rPr lang="en-US" sz="1200" b="1" dirty="0" smtClean="0">
                  <a:solidFill>
                    <a:schemeClr val="tx1">
                      <a:lumMod val="65000"/>
                      <a:lumOff val="35000"/>
                    </a:schemeClr>
                  </a:solidFill>
                </a:rPr>
                <a:t>Entrepreneurs </a:t>
              </a:r>
              <a:r>
                <a:rPr lang="en-US" sz="1200" dirty="0" smtClean="0">
                  <a:solidFill>
                    <a:schemeClr val="tx1">
                      <a:lumMod val="65000"/>
                      <a:lumOff val="35000"/>
                    </a:schemeClr>
                  </a:solidFill>
                </a:rPr>
                <a:t>based on expected returns </a:t>
              </a:r>
              <a:r>
                <a:rPr lang="en-US" sz="1200" dirty="0">
                  <a:solidFill>
                    <a:schemeClr val="tx1">
                      <a:lumMod val="65000"/>
                      <a:lumOff val="35000"/>
                    </a:schemeClr>
                  </a:solidFill>
                </a:rPr>
                <a:t>of </a:t>
              </a:r>
              <a:r>
                <a:rPr lang="en-US" sz="1200" dirty="0" smtClean="0">
                  <a:solidFill>
                    <a:schemeClr val="tx1">
                      <a:lumMod val="65000"/>
                      <a:lumOff val="35000"/>
                    </a:schemeClr>
                  </a:solidFill>
                </a:rPr>
                <a:t>proposed </a:t>
              </a:r>
              <a:r>
                <a:rPr lang="en-US" sz="1200" dirty="0">
                  <a:solidFill>
                    <a:schemeClr val="tx1">
                      <a:lumMod val="65000"/>
                      <a:lumOff val="35000"/>
                    </a:schemeClr>
                  </a:solidFill>
                </a:rPr>
                <a:t>Business, Ability to Repay, </a:t>
              </a:r>
              <a:r>
                <a:rPr lang="en-US" sz="1200" dirty="0" smtClean="0">
                  <a:solidFill>
                    <a:schemeClr val="tx1">
                      <a:lumMod val="65000"/>
                      <a:lumOff val="35000"/>
                    </a:schemeClr>
                  </a:solidFill>
                </a:rPr>
                <a:t>Experience</a:t>
              </a:r>
              <a:r>
                <a:rPr lang="en-US" sz="1200" dirty="0">
                  <a:solidFill>
                    <a:schemeClr val="tx1">
                      <a:lumMod val="65000"/>
                      <a:lumOff val="35000"/>
                    </a:schemeClr>
                  </a:solidFill>
                </a:rPr>
                <a:t>.</a:t>
              </a:r>
            </a:p>
          </p:txBody>
        </p:sp>
        <p:sp>
          <p:nvSpPr>
            <p:cNvPr id="15" name="Rectangle 14"/>
            <p:cNvSpPr/>
            <p:nvPr/>
          </p:nvSpPr>
          <p:spPr>
            <a:xfrm>
              <a:off x="1921626" y="3803074"/>
              <a:ext cx="3793374" cy="616526"/>
            </a:xfrm>
            <a:prstGeom prst="rect">
              <a:avLst/>
            </a:prstGeom>
            <a:solidFill>
              <a:schemeClr val="bg1">
                <a:lumMod val="95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lumMod val="65000"/>
                      <a:lumOff val="35000"/>
                    </a:schemeClr>
                  </a:solidFill>
                </a:rPr>
                <a:t>Agreement with </a:t>
              </a:r>
              <a:r>
                <a:rPr lang="en-US" sz="1200" b="1" dirty="0" smtClean="0">
                  <a:solidFill>
                    <a:schemeClr val="tx1">
                      <a:lumMod val="65000"/>
                      <a:lumOff val="35000"/>
                    </a:schemeClr>
                  </a:solidFill>
                </a:rPr>
                <a:t>Entrepreneurs</a:t>
              </a:r>
              <a:r>
                <a:rPr lang="en-US" sz="1200" dirty="0" smtClean="0">
                  <a:solidFill>
                    <a:schemeClr val="tx1">
                      <a:lumMod val="65000"/>
                      <a:lumOff val="35000"/>
                    </a:schemeClr>
                  </a:solidFill>
                </a:rPr>
                <a:t> stipulating </a:t>
              </a:r>
              <a:r>
                <a:rPr lang="en-US" sz="1200" dirty="0">
                  <a:solidFill>
                    <a:schemeClr val="tx1">
                      <a:lumMod val="65000"/>
                      <a:lumOff val="35000"/>
                    </a:schemeClr>
                  </a:solidFill>
                </a:rPr>
                <a:t>all terms &amp; conditions will be facilitated of loans </a:t>
              </a:r>
              <a:r>
                <a:rPr lang="en-US" sz="1200" dirty="0" smtClean="0">
                  <a:solidFill>
                    <a:schemeClr val="tx1">
                      <a:lumMod val="65000"/>
                      <a:lumOff val="35000"/>
                    </a:schemeClr>
                  </a:solidFill>
                </a:rPr>
                <a:t>between </a:t>
              </a:r>
              <a:r>
                <a:rPr lang="en-US" sz="1200" dirty="0">
                  <a:solidFill>
                    <a:schemeClr val="tx1">
                      <a:lumMod val="65000"/>
                      <a:lumOff val="35000"/>
                    </a:schemeClr>
                  </a:solidFill>
                </a:rPr>
                <a:t>borrower and </a:t>
              </a:r>
              <a:r>
                <a:rPr lang="en-US" sz="1200" dirty="0" smtClean="0">
                  <a:solidFill>
                    <a:schemeClr val="tx1">
                      <a:lumMod val="65000"/>
                      <a:lumOff val="35000"/>
                    </a:schemeClr>
                  </a:solidFill>
                </a:rPr>
                <a:t>SSTM.</a:t>
              </a:r>
              <a:endParaRPr lang="en-US" sz="1200" dirty="0">
                <a:solidFill>
                  <a:schemeClr val="tx1">
                    <a:lumMod val="65000"/>
                    <a:lumOff val="35000"/>
                  </a:schemeClr>
                </a:solidFill>
              </a:endParaRPr>
            </a:p>
          </p:txBody>
        </p:sp>
        <p:sp>
          <p:nvSpPr>
            <p:cNvPr id="16" name="Rectangle 15"/>
            <p:cNvSpPr/>
            <p:nvPr/>
          </p:nvSpPr>
          <p:spPr>
            <a:xfrm>
              <a:off x="1921626" y="4565073"/>
              <a:ext cx="3793373" cy="616527"/>
            </a:xfrm>
            <a:prstGeom prst="rect">
              <a:avLst/>
            </a:prstGeom>
            <a:solidFill>
              <a:schemeClr val="bg1">
                <a:lumMod val="95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lumMod val="65000"/>
                      <a:lumOff val="35000"/>
                    </a:schemeClr>
                  </a:solidFill>
                </a:rPr>
                <a:t>Disbursement</a:t>
              </a:r>
              <a:r>
                <a:rPr lang="en-US" sz="1200" dirty="0" smtClean="0">
                  <a:solidFill>
                    <a:schemeClr val="tx1">
                      <a:lumMod val="65000"/>
                      <a:lumOff val="35000"/>
                    </a:schemeClr>
                  </a:solidFill>
                </a:rPr>
                <a:t> SSTM finances </a:t>
              </a:r>
              <a:r>
                <a:rPr lang="en-US" sz="1200" dirty="0">
                  <a:solidFill>
                    <a:schemeClr val="tx1">
                      <a:lumMod val="65000"/>
                      <a:lumOff val="35000"/>
                    </a:schemeClr>
                  </a:solidFill>
                </a:rPr>
                <a:t>up to INR 40,000 to one </a:t>
              </a:r>
              <a:r>
                <a:rPr lang="en-US" sz="1200" dirty="0" smtClean="0">
                  <a:solidFill>
                    <a:schemeClr val="tx1">
                      <a:lumMod val="65000"/>
                      <a:lumOff val="35000"/>
                    </a:schemeClr>
                  </a:solidFill>
                </a:rPr>
                <a:t>single association/ entrepreneur</a:t>
              </a:r>
              <a:r>
                <a:rPr lang="en-US" sz="1200" dirty="0">
                  <a:solidFill>
                    <a:schemeClr val="tx1">
                      <a:lumMod val="65000"/>
                      <a:lumOff val="35000"/>
                    </a:schemeClr>
                  </a:solidFill>
                </a:rPr>
                <a:t>. M</a:t>
              </a:r>
              <a:r>
                <a:rPr lang="en-US" sz="1200" dirty="0" smtClean="0">
                  <a:solidFill>
                    <a:schemeClr val="tx1">
                      <a:lumMod val="65000"/>
                      <a:lumOff val="35000"/>
                    </a:schemeClr>
                  </a:solidFill>
                </a:rPr>
                <a:t>aturity period &lt; 12 months.</a:t>
              </a:r>
              <a:endParaRPr lang="en-US" sz="1200" dirty="0">
                <a:solidFill>
                  <a:schemeClr val="tx1">
                    <a:lumMod val="65000"/>
                    <a:lumOff val="35000"/>
                  </a:schemeClr>
                </a:solidFill>
              </a:endParaRPr>
            </a:p>
          </p:txBody>
        </p:sp>
        <p:sp>
          <p:nvSpPr>
            <p:cNvPr id="17" name="Rectangle 16"/>
            <p:cNvSpPr/>
            <p:nvPr/>
          </p:nvSpPr>
          <p:spPr>
            <a:xfrm>
              <a:off x="1921628" y="5327073"/>
              <a:ext cx="3793372" cy="616527"/>
            </a:xfrm>
            <a:prstGeom prst="rect">
              <a:avLst/>
            </a:prstGeom>
            <a:solidFill>
              <a:schemeClr val="bg1">
                <a:lumMod val="95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lumMod val="65000"/>
                      <a:lumOff val="35000"/>
                    </a:schemeClr>
                  </a:solidFill>
                </a:rPr>
                <a:t>Monitoring </a:t>
              </a:r>
              <a:r>
                <a:rPr lang="en-US" sz="1200" b="1" dirty="0">
                  <a:solidFill>
                    <a:schemeClr val="tx1">
                      <a:lumMod val="65000"/>
                      <a:lumOff val="35000"/>
                    </a:schemeClr>
                  </a:solidFill>
                </a:rPr>
                <a:t>and Supervision </a:t>
              </a:r>
              <a:r>
                <a:rPr lang="en-US" sz="1200" dirty="0" smtClean="0">
                  <a:solidFill>
                    <a:schemeClr val="tx1">
                      <a:lumMod val="65000"/>
                      <a:lumOff val="35000"/>
                    </a:schemeClr>
                  </a:solidFill>
                </a:rPr>
                <a:t>The </a:t>
              </a:r>
              <a:r>
                <a:rPr lang="en-US" sz="1200" dirty="0">
                  <a:solidFill>
                    <a:schemeClr val="tx1">
                      <a:lumMod val="65000"/>
                      <a:lumOff val="35000"/>
                    </a:schemeClr>
                  </a:solidFill>
                </a:rPr>
                <a:t>federation carries monthly audits and checks on the statement of bank accounts.  </a:t>
              </a:r>
            </a:p>
          </p:txBody>
        </p:sp>
        <p:sp>
          <p:nvSpPr>
            <p:cNvPr id="18" name="Rectangle 17"/>
            <p:cNvSpPr/>
            <p:nvPr/>
          </p:nvSpPr>
          <p:spPr>
            <a:xfrm>
              <a:off x="1905000" y="6089073"/>
              <a:ext cx="3810000" cy="616527"/>
            </a:xfrm>
            <a:prstGeom prst="rect">
              <a:avLst/>
            </a:prstGeom>
            <a:solidFill>
              <a:schemeClr val="bg1">
                <a:lumMod val="95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lumMod val="65000"/>
                      <a:lumOff val="35000"/>
                    </a:schemeClr>
                  </a:solidFill>
                </a:rPr>
                <a:t>Collection of Monthly Instalments</a:t>
              </a:r>
              <a:endParaRPr lang="en-US" sz="1200" dirty="0">
                <a:solidFill>
                  <a:schemeClr val="tx1">
                    <a:lumMod val="65000"/>
                    <a:lumOff val="35000"/>
                  </a:schemeClr>
                </a:solidFill>
              </a:endParaRPr>
            </a:p>
            <a:p>
              <a:r>
                <a:rPr lang="en-US" sz="1200" dirty="0">
                  <a:solidFill>
                    <a:schemeClr val="tx1">
                      <a:lumMod val="65000"/>
                      <a:lumOff val="35000"/>
                    </a:schemeClr>
                  </a:solidFill>
                </a:rPr>
                <a:t>Based on the contract and agreement, the monthly instalment plan is devised. </a:t>
              </a:r>
            </a:p>
          </p:txBody>
        </p:sp>
      </p:grpSp>
      <p:sp>
        <p:nvSpPr>
          <p:cNvPr id="20" name="Content Placeholder 2"/>
          <p:cNvSpPr txBox="1">
            <a:spLocks/>
          </p:cNvSpPr>
          <p:nvPr/>
        </p:nvSpPr>
        <p:spPr>
          <a:xfrm>
            <a:off x="152400" y="3656214"/>
            <a:ext cx="3886201" cy="304938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400" dirty="0" smtClean="0"/>
              <a:t>The </a:t>
            </a:r>
            <a:r>
              <a:rPr lang="en-US" sz="1400" dirty="0" err="1" smtClean="0"/>
              <a:t>Sakhi</a:t>
            </a:r>
            <a:r>
              <a:rPr lang="en-US" sz="1400" dirty="0" smtClean="0"/>
              <a:t> </a:t>
            </a:r>
            <a:r>
              <a:rPr lang="en-US" sz="1400" dirty="0" err="1" smtClean="0"/>
              <a:t>Saheli</a:t>
            </a:r>
            <a:r>
              <a:rPr lang="en-US" sz="1400" dirty="0" smtClean="0"/>
              <a:t> </a:t>
            </a:r>
            <a:r>
              <a:rPr lang="en-US" sz="1400" dirty="0" err="1" smtClean="0"/>
              <a:t>Tejaswini</a:t>
            </a:r>
            <a:r>
              <a:rPr lang="en-US" sz="1400" dirty="0" smtClean="0"/>
              <a:t> </a:t>
            </a:r>
            <a:r>
              <a:rPr lang="en-US" sz="1400" dirty="0" err="1" smtClean="0"/>
              <a:t>Mahasangh</a:t>
            </a:r>
            <a:r>
              <a:rPr lang="en-US" sz="1400" dirty="0" smtClean="0"/>
              <a:t> (SSTM), an apex women organisation in Madhya Pradesh, provides credit support services to set up and support enterprises. </a:t>
            </a:r>
          </a:p>
          <a:p>
            <a:pPr marL="0" indent="0">
              <a:buFont typeface="Arial" pitchFamily="34" charset="0"/>
              <a:buNone/>
            </a:pPr>
            <a:r>
              <a:rPr lang="en-US" sz="1400" dirty="0" smtClean="0"/>
              <a:t>In the pilot conducted by Development Alternatives, its business included:</a:t>
            </a:r>
            <a:endParaRPr lang="en-US" sz="1600" dirty="0" smtClean="0"/>
          </a:p>
          <a:p>
            <a:r>
              <a:rPr lang="en-US" sz="1400" i="1" dirty="0" smtClean="0"/>
              <a:t>Supporting </a:t>
            </a:r>
            <a:r>
              <a:rPr lang="en-US" sz="1400" b="1" i="1" dirty="0"/>
              <a:t>t</a:t>
            </a:r>
            <a:r>
              <a:rPr lang="en-US" sz="1400" b="1" i="1" dirty="0" smtClean="0"/>
              <a:t>hree existing enterprises </a:t>
            </a:r>
            <a:r>
              <a:rPr lang="en-US" sz="1400" i="1" dirty="0" smtClean="0"/>
              <a:t>and</a:t>
            </a:r>
            <a:r>
              <a:rPr lang="en-US" sz="1400" b="1" i="1" dirty="0" smtClean="0"/>
              <a:t> </a:t>
            </a:r>
            <a:r>
              <a:rPr lang="en-US" sz="1400" i="1" dirty="0" smtClean="0"/>
              <a:t>establishment of </a:t>
            </a:r>
            <a:r>
              <a:rPr lang="en-US" sz="1400" b="1" i="1" dirty="0" smtClean="0"/>
              <a:t>nine enterprises </a:t>
            </a:r>
            <a:r>
              <a:rPr lang="en-US" sz="1400" i="1" dirty="0" smtClean="0"/>
              <a:t>in the villages. </a:t>
            </a:r>
          </a:p>
          <a:p>
            <a:r>
              <a:rPr lang="en-US" sz="1400" i="1" dirty="0" smtClean="0"/>
              <a:t>Created </a:t>
            </a:r>
            <a:r>
              <a:rPr lang="en-US" sz="1400" b="1" i="1" dirty="0" smtClean="0"/>
              <a:t>10 new jobs </a:t>
            </a:r>
            <a:r>
              <a:rPr lang="en-US" sz="1400" i="1" dirty="0" smtClean="0"/>
              <a:t>in the local economy </a:t>
            </a:r>
          </a:p>
          <a:p>
            <a:r>
              <a:rPr lang="en-US" sz="1400" b="1" i="1" dirty="0" smtClean="0"/>
              <a:t>Increased income by 20-50%</a:t>
            </a:r>
            <a:r>
              <a:rPr lang="en-US" sz="1400" i="1" dirty="0" smtClean="0"/>
              <a:t> of new and existing entrepreneurs</a:t>
            </a:r>
          </a:p>
          <a:p>
            <a:r>
              <a:rPr lang="en-US" sz="1400" i="1" dirty="0" smtClean="0"/>
              <a:t>Invested </a:t>
            </a:r>
            <a:r>
              <a:rPr lang="en-US" sz="1400" b="1" i="1" dirty="0" smtClean="0"/>
              <a:t>INR 650,000 </a:t>
            </a:r>
            <a:r>
              <a:rPr lang="en-US" sz="1400" i="1" dirty="0" smtClean="0"/>
              <a:t>in the local economy</a:t>
            </a:r>
          </a:p>
        </p:txBody>
      </p:sp>
      <p:pic>
        <p:nvPicPr>
          <p:cNvPr id="1026" name="Picture 2" descr="Image result for gaushala orchha development alternatives"/>
          <p:cNvPicPr>
            <a:picLocks noChangeAspect="1" noChangeArrowheads="1"/>
          </p:cNvPicPr>
          <p:nvPr/>
        </p:nvPicPr>
        <p:blipFill rotWithShape="1">
          <a:blip r:embed="rId2">
            <a:extLst>
              <a:ext uri="{28A0092B-C50C-407E-A947-70E740481C1C}">
                <a14:useLocalDpi xmlns:a14="http://schemas.microsoft.com/office/drawing/2010/main" val="0"/>
              </a:ext>
            </a:extLst>
          </a:blip>
          <a:srcRect l="10877" t="7716" r="7434" b="55057"/>
          <a:stretch/>
        </p:blipFill>
        <p:spPr bwMode="auto">
          <a:xfrm>
            <a:off x="303785" y="1386840"/>
            <a:ext cx="3734816" cy="226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7539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 Mudra Scheme</a:t>
            </a:r>
            <a:endParaRPr lang="en-US" dirty="0"/>
          </a:p>
        </p:txBody>
      </p:sp>
      <p:sp>
        <p:nvSpPr>
          <p:cNvPr id="3" name="Content Placeholder 2"/>
          <p:cNvSpPr>
            <a:spLocks noGrp="1"/>
          </p:cNvSpPr>
          <p:nvPr>
            <p:ph idx="1"/>
          </p:nvPr>
        </p:nvSpPr>
        <p:spPr>
          <a:xfrm>
            <a:off x="457200" y="1600199"/>
            <a:ext cx="4648200" cy="3327817"/>
          </a:xfrm>
        </p:spPr>
        <p:txBody>
          <a:bodyPr>
            <a:normAutofit fontScale="85000" lnSpcReduction="20000"/>
          </a:bodyPr>
          <a:lstStyle/>
          <a:p>
            <a:r>
              <a:rPr lang="en-US" sz="1600" dirty="0" smtClean="0"/>
              <a:t>Announced in 2015, it envisaged </a:t>
            </a:r>
            <a:r>
              <a:rPr lang="en-US" sz="1600" dirty="0" err="1" smtClean="0"/>
              <a:t>MUDRA</a:t>
            </a:r>
            <a:r>
              <a:rPr lang="en-US" sz="1600" dirty="0" smtClean="0"/>
              <a:t> loan </a:t>
            </a:r>
            <a:r>
              <a:rPr lang="en-US" sz="1600" dirty="0" err="1" smtClean="0"/>
              <a:t>upto</a:t>
            </a:r>
            <a:r>
              <a:rPr lang="en-US" sz="1600" dirty="0" smtClean="0"/>
              <a:t> 1 million to micro-enterprises</a:t>
            </a:r>
          </a:p>
          <a:p>
            <a:endParaRPr lang="en-US" sz="1600" dirty="0" smtClean="0"/>
          </a:p>
          <a:p>
            <a:r>
              <a:rPr lang="en-US" sz="1600" dirty="0" smtClean="0"/>
              <a:t>MUDRA </a:t>
            </a:r>
            <a:r>
              <a:rPr lang="en-US" sz="1600" dirty="0"/>
              <a:t>loans are extended by banks, NBFCs, MFIs and other eligible financial intermediaries as notified by MUDRA Ltd. </a:t>
            </a:r>
            <a:endParaRPr lang="en-US" sz="1600" dirty="0" smtClean="0"/>
          </a:p>
          <a:p>
            <a:endParaRPr lang="en-US" sz="1600" dirty="0" smtClean="0"/>
          </a:p>
          <a:p>
            <a:r>
              <a:rPr lang="en-US" sz="1600" dirty="0"/>
              <a:t>Refinance corpus of </a:t>
            </a:r>
            <a:r>
              <a:rPr lang="en-US" sz="1600" dirty="0" smtClean="0"/>
              <a:t>INR 200 billion, </a:t>
            </a:r>
            <a:r>
              <a:rPr lang="en-US" sz="1600" dirty="0"/>
              <a:t>and credit guarantee corpus of </a:t>
            </a:r>
            <a:r>
              <a:rPr lang="en-US" sz="1600" dirty="0" smtClean="0"/>
              <a:t>INR 30 billion</a:t>
            </a:r>
          </a:p>
          <a:p>
            <a:endParaRPr lang="en-US" sz="1600" dirty="0" smtClean="0"/>
          </a:p>
          <a:p>
            <a:r>
              <a:rPr lang="en-US" sz="1600" dirty="0"/>
              <a:t>Banks have been mandated not to insist for collateral security in the case of loans up to 10 Lakh extended to </a:t>
            </a:r>
            <a:r>
              <a:rPr lang="en-US" sz="1600" dirty="0" smtClean="0"/>
              <a:t>Micro </a:t>
            </a:r>
            <a:r>
              <a:rPr lang="en-US" sz="1600" dirty="0"/>
              <a:t>Small </a:t>
            </a:r>
            <a:r>
              <a:rPr lang="en-US" sz="1600" dirty="0" smtClean="0"/>
              <a:t>Enterprises.</a:t>
            </a:r>
          </a:p>
          <a:p>
            <a:endParaRPr lang="en-US" sz="1600" dirty="0" smtClean="0"/>
          </a:p>
          <a:p>
            <a:r>
              <a:rPr lang="en-US" sz="1600" dirty="0" smtClean="0"/>
              <a:t>60% </a:t>
            </a:r>
            <a:r>
              <a:rPr lang="en-US" sz="1600" dirty="0"/>
              <a:t>shall be allotted </a:t>
            </a:r>
            <a:r>
              <a:rPr lang="en-US" sz="1600" dirty="0" smtClean="0"/>
              <a:t>only for extreme </a:t>
            </a:r>
            <a:r>
              <a:rPr lang="en-US" sz="1600" dirty="0"/>
              <a:t>poor population included </a:t>
            </a:r>
            <a:r>
              <a:rPr lang="en-US" sz="1600" dirty="0" smtClean="0"/>
              <a:t>SC/STs</a:t>
            </a:r>
            <a:r>
              <a:rPr lang="en-US" sz="1600" dirty="0"/>
              <a:t>.</a:t>
            </a:r>
            <a:endParaRPr lang="en-US" sz="1600"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81" t="35131" r="54590" b="32083"/>
          <a:stretch/>
        </p:blipFill>
        <p:spPr bwMode="auto">
          <a:xfrm>
            <a:off x="5500694" y="1714488"/>
            <a:ext cx="3225948" cy="280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57158" y="5214950"/>
            <a:ext cx="8534400" cy="1371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dirty="0">
                <a:solidFill>
                  <a:schemeClr val="tx1">
                    <a:lumMod val="65000"/>
                    <a:lumOff val="35000"/>
                  </a:schemeClr>
                </a:solidFill>
              </a:rPr>
              <a:t>As against the target of </a:t>
            </a:r>
            <a:r>
              <a:rPr lang="en-US" dirty="0" smtClean="0">
                <a:solidFill>
                  <a:schemeClr val="tx1">
                    <a:lumMod val="65000"/>
                    <a:lumOff val="35000"/>
                  </a:schemeClr>
                </a:solidFill>
              </a:rPr>
              <a:t>INR 1.2 trillions in 2015-16, </a:t>
            </a:r>
            <a:r>
              <a:rPr lang="en-US" dirty="0">
                <a:solidFill>
                  <a:schemeClr val="tx1">
                    <a:lumMod val="65000"/>
                    <a:lumOff val="35000"/>
                  </a:schemeClr>
                </a:solidFill>
              </a:rPr>
              <a:t>the Banks and MFIs together have disbursed  </a:t>
            </a:r>
            <a:r>
              <a:rPr lang="en-US" dirty="0" smtClean="0">
                <a:solidFill>
                  <a:schemeClr val="tx1">
                    <a:lumMod val="65000"/>
                    <a:lumOff val="35000"/>
                  </a:schemeClr>
                </a:solidFill>
              </a:rPr>
              <a:t>INR 1.3 trillions, </a:t>
            </a:r>
            <a:r>
              <a:rPr lang="en-US" dirty="0">
                <a:solidFill>
                  <a:schemeClr val="tx1">
                    <a:lumMod val="65000"/>
                    <a:lumOff val="35000"/>
                  </a:schemeClr>
                </a:solidFill>
              </a:rPr>
              <a:t>thereby achieving 109</a:t>
            </a:r>
            <a:r>
              <a:rPr lang="en-US" dirty="0" smtClean="0">
                <a:solidFill>
                  <a:schemeClr val="tx1">
                    <a:lumMod val="65000"/>
                    <a:lumOff val="35000"/>
                  </a:schemeClr>
                </a:solidFill>
              </a:rPr>
              <a:t>%</a:t>
            </a:r>
          </a:p>
          <a:p>
            <a:pPr marL="285750" indent="-285750">
              <a:buFont typeface="Arial" pitchFamily="34" charset="0"/>
              <a:buChar char="•"/>
            </a:pPr>
            <a:r>
              <a:rPr lang="en-US" dirty="0" smtClean="0">
                <a:solidFill>
                  <a:schemeClr val="tx1">
                    <a:lumMod val="65000"/>
                    <a:lumOff val="35000"/>
                  </a:schemeClr>
                </a:solidFill>
              </a:rPr>
              <a:t>34.9 million </a:t>
            </a:r>
            <a:r>
              <a:rPr lang="en-US" dirty="0">
                <a:solidFill>
                  <a:schemeClr val="tx1">
                    <a:lumMod val="65000"/>
                    <a:lumOff val="35000"/>
                  </a:schemeClr>
                </a:solidFill>
              </a:rPr>
              <a:t>accounts financed during the year, </a:t>
            </a:r>
            <a:r>
              <a:rPr lang="en-US" dirty="0" smtClean="0">
                <a:solidFill>
                  <a:schemeClr val="tx1">
                    <a:lumMod val="65000"/>
                    <a:lumOff val="35000"/>
                  </a:schemeClr>
                </a:solidFill>
              </a:rPr>
              <a:t>12.5 million accounts </a:t>
            </a:r>
            <a:r>
              <a:rPr lang="en-US" dirty="0">
                <a:solidFill>
                  <a:schemeClr val="tx1">
                    <a:lumMod val="65000"/>
                    <a:lumOff val="35000"/>
                  </a:schemeClr>
                </a:solidFill>
              </a:rPr>
              <a:t>were for new entrepreneurs, which work out to 36%</a:t>
            </a:r>
          </a:p>
        </p:txBody>
      </p:sp>
    </p:spTree>
    <p:extLst>
      <p:ext uri="{BB962C8B-B14F-4D97-AF65-F5344CB8AC3E}">
        <p14:creationId xmlns:p14="http://schemas.microsoft.com/office/powerpoint/2010/main" val="37728872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714</TotalTime>
  <Words>1497</Words>
  <Application>Microsoft Macintosh PowerPoint</Application>
  <PresentationFormat>On-screen Show (4:3)</PresentationFormat>
  <Paragraphs>168</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Clarity</vt:lpstr>
      <vt:lpstr>Micro finance for  Micro &amp; Small Enterprises</vt:lpstr>
      <vt:lpstr>Financial Ecosystem Micro &amp; Small Enterprises (MSEs) in India</vt:lpstr>
      <vt:lpstr>PowerPoint Presentation</vt:lpstr>
      <vt:lpstr>PowerPoint Presentation</vt:lpstr>
      <vt:lpstr>PowerPoint Presentation</vt:lpstr>
      <vt:lpstr>PowerPoint Presentation</vt:lpstr>
      <vt:lpstr>Case A: Rang De</vt:lpstr>
      <vt:lpstr>Case B: Micro – Credit Facility</vt:lpstr>
      <vt:lpstr>Case C: Mudra Scheme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Leon Sra</cp:lastModifiedBy>
  <cp:revision>61</cp:revision>
  <dcterms:created xsi:type="dcterms:W3CDTF">2017-10-31T09:50:16Z</dcterms:created>
  <dcterms:modified xsi:type="dcterms:W3CDTF">2017-11-02T11:38:03Z</dcterms:modified>
</cp:coreProperties>
</file>