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330" r:id="rId3"/>
    <p:sldId id="334" r:id="rId4"/>
    <p:sldId id="338" r:id="rId5"/>
    <p:sldId id="339" r:id="rId6"/>
    <p:sldId id="340" r:id="rId7"/>
    <p:sldId id="332" r:id="rId8"/>
    <p:sldId id="341" r:id="rId9"/>
    <p:sldId id="351" r:id="rId10"/>
    <p:sldId id="346" r:id="rId11"/>
    <p:sldId id="347" r:id="rId12"/>
    <p:sldId id="333" r:id="rId13"/>
    <p:sldId id="348" r:id="rId14"/>
    <p:sldId id="349" r:id="rId15"/>
    <p:sldId id="350"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8B97"/>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1" autoAdjust="0"/>
    <p:restoredTop sz="98673" autoAdjust="0"/>
  </p:normalViewPr>
  <p:slideViewPr>
    <p:cSldViewPr snapToGrid="0">
      <p:cViewPr varScale="1">
        <p:scale>
          <a:sx n="61" d="100"/>
          <a:sy n="61" d="100"/>
        </p:scale>
        <p:origin x="1578" y="72"/>
      </p:cViewPr>
      <p:guideLst>
        <p:guide orient="horz" pos="2160"/>
        <p:guide pos="384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B8B0D2A-8549-4827-8377-043BC18E3C0E}" type="datetimeFigureOut">
              <a:rPr lang="en-US" smtClean="0"/>
              <a:pPr/>
              <a:t>11/3/2017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ECAA57C-7BF8-4FC7-8FFC-DB1F7A5747DC}" type="slidenum">
              <a:rPr lang="en-US" smtClean="0"/>
              <a:pPr/>
              <a:t>‹#›</a:t>
            </a:fld>
            <a:endParaRPr lang="en-US"/>
          </a:p>
        </p:txBody>
      </p:sp>
    </p:spTree>
    <p:extLst>
      <p:ext uri="{BB962C8B-B14F-4D97-AF65-F5344CB8AC3E}">
        <p14:creationId xmlns:p14="http://schemas.microsoft.com/office/powerpoint/2010/main" val="2631491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520A92E-309A-4899-B5E9-79F1B95A62C2}" type="datetimeFigureOut">
              <a:rPr lang="en-US" smtClean="0"/>
              <a:pPr/>
              <a:t>11/3/2017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336BBCF-5BBB-4C2D-8DCA-B532B4A526C0}" type="slidenum">
              <a:rPr lang="en-US" smtClean="0"/>
              <a:pPr/>
              <a:t>‹#›</a:t>
            </a:fld>
            <a:endParaRPr lang="en-US"/>
          </a:p>
        </p:txBody>
      </p:sp>
    </p:spTree>
    <p:extLst>
      <p:ext uri="{BB962C8B-B14F-4D97-AF65-F5344CB8AC3E}">
        <p14:creationId xmlns:p14="http://schemas.microsoft.com/office/powerpoint/2010/main" val="137383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“zero extreme poverty, zero net loss of natural assets and zero net climate emissions”</a:t>
            </a:r>
            <a:r>
              <a:rPr lang="en-US" dirty="0">
                <a:effectLst/>
              </a:rPr>
              <a:t> </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0336BBCF-5BBB-4C2D-8DCA-B532B4A526C0}" type="slidenum">
              <a:rPr lang="en-US" smtClean="0"/>
              <a:pPr/>
              <a:t>3</a:t>
            </a:fld>
            <a:endParaRPr lang="en-US"/>
          </a:p>
        </p:txBody>
      </p:sp>
    </p:spTree>
    <p:extLst>
      <p:ext uri="{BB962C8B-B14F-4D97-AF65-F5344CB8AC3E}">
        <p14:creationId xmlns:p14="http://schemas.microsoft.com/office/powerpoint/2010/main" val="140493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6BBCF-5BBB-4C2D-8DCA-B532B4A526C0}" type="slidenum">
              <a:rPr lang="en-US" smtClean="0"/>
              <a:pPr/>
              <a:t>8</a:t>
            </a:fld>
            <a:endParaRPr lang="en-US"/>
          </a:p>
        </p:txBody>
      </p:sp>
    </p:spTree>
    <p:extLst>
      <p:ext uri="{BB962C8B-B14F-4D97-AF65-F5344CB8AC3E}">
        <p14:creationId xmlns:p14="http://schemas.microsoft.com/office/powerpoint/2010/main" val="4007439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6BBCF-5BBB-4C2D-8DCA-B532B4A526C0}" type="slidenum">
              <a:rPr lang="en-US" smtClean="0"/>
              <a:pPr/>
              <a:t>9</a:t>
            </a:fld>
            <a:endParaRPr lang="en-US"/>
          </a:p>
        </p:txBody>
      </p:sp>
    </p:spTree>
    <p:extLst>
      <p:ext uri="{BB962C8B-B14F-4D97-AF65-F5344CB8AC3E}">
        <p14:creationId xmlns:p14="http://schemas.microsoft.com/office/powerpoint/2010/main" val="3264148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1"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1" y="3602038"/>
            <a:ext cx="6858000" cy="1655764"/>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6E0646-7A78-4061-AA7A-02AE0984204F}"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D1659-B369-485E-8B7F-0AA9D7F5ED95}" type="slidenum">
              <a:rPr lang="en-US" smtClean="0"/>
              <a:pPr/>
              <a:t>‹#›</a:t>
            </a:fld>
            <a:endParaRPr lang="en-US"/>
          </a:p>
        </p:txBody>
      </p:sp>
    </p:spTree>
    <p:extLst>
      <p:ext uri="{BB962C8B-B14F-4D97-AF65-F5344CB8AC3E}">
        <p14:creationId xmlns:p14="http://schemas.microsoft.com/office/powerpoint/2010/main" val="2072527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6E0646-7A78-4061-AA7A-02AE0984204F}"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D1659-B369-485E-8B7F-0AA9D7F5ED95}" type="slidenum">
              <a:rPr lang="en-US" smtClean="0"/>
              <a:pPr/>
              <a:t>‹#›</a:t>
            </a:fld>
            <a:endParaRPr lang="en-US"/>
          </a:p>
        </p:txBody>
      </p:sp>
    </p:spTree>
    <p:extLst>
      <p:ext uri="{BB962C8B-B14F-4D97-AF65-F5344CB8AC3E}">
        <p14:creationId xmlns:p14="http://schemas.microsoft.com/office/powerpoint/2010/main" val="2980972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82" y="365124"/>
            <a:ext cx="1971675"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365124"/>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6E0646-7A78-4061-AA7A-02AE0984204F}"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D1659-B369-485E-8B7F-0AA9D7F5ED95}" type="slidenum">
              <a:rPr lang="en-US" smtClean="0"/>
              <a:pPr/>
              <a:t>‹#›</a:t>
            </a:fld>
            <a:endParaRPr lang="en-US"/>
          </a:p>
        </p:txBody>
      </p:sp>
    </p:spTree>
    <p:extLst>
      <p:ext uri="{BB962C8B-B14F-4D97-AF65-F5344CB8AC3E}">
        <p14:creationId xmlns:p14="http://schemas.microsoft.com/office/powerpoint/2010/main" val="1406658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6E0646-7A78-4061-AA7A-02AE0984204F}"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D1659-B369-485E-8B7F-0AA9D7F5ED95}" type="slidenum">
              <a:rPr lang="en-US" smtClean="0"/>
              <a:pPr/>
              <a:t>‹#›</a:t>
            </a:fld>
            <a:endParaRPr lang="en-US"/>
          </a:p>
        </p:txBody>
      </p:sp>
    </p:spTree>
    <p:extLst>
      <p:ext uri="{BB962C8B-B14F-4D97-AF65-F5344CB8AC3E}">
        <p14:creationId xmlns:p14="http://schemas.microsoft.com/office/powerpoint/2010/main" val="3661491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4"/>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9" y="4589471"/>
            <a:ext cx="78867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6E0646-7A78-4061-AA7A-02AE0984204F}"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D1659-B369-485E-8B7F-0AA9D7F5ED95}" type="slidenum">
              <a:rPr lang="en-US" smtClean="0"/>
              <a:pPr/>
              <a:t>‹#›</a:t>
            </a:fld>
            <a:endParaRPr lang="en-US"/>
          </a:p>
        </p:txBody>
      </p:sp>
    </p:spTree>
    <p:extLst>
      <p:ext uri="{BB962C8B-B14F-4D97-AF65-F5344CB8AC3E}">
        <p14:creationId xmlns:p14="http://schemas.microsoft.com/office/powerpoint/2010/main" val="269120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6E0646-7A78-4061-AA7A-02AE0984204F}" type="datetimeFigureOut">
              <a:rPr lang="en-US" smtClean="0"/>
              <a:pPr/>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D1659-B369-485E-8B7F-0AA9D7F5ED95}" type="slidenum">
              <a:rPr lang="en-US" smtClean="0"/>
              <a:pPr/>
              <a:t>‹#›</a:t>
            </a:fld>
            <a:endParaRPr lang="en-US"/>
          </a:p>
        </p:txBody>
      </p:sp>
    </p:spTree>
    <p:extLst>
      <p:ext uri="{BB962C8B-B14F-4D97-AF65-F5344CB8AC3E}">
        <p14:creationId xmlns:p14="http://schemas.microsoft.com/office/powerpoint/2010/main" val="416061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4" y="1681163"/>
            <a:ext cx="3868340"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4" y="2505077"/>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6" y="1681163"/>
            <a:ext cx="3887391"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6" y="2505077"/>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6E0646-7A78-4061-AA7A-02AE0984204F}" type="datetimeFigureOut">
              <a:rPr lang="en-US" smtClean="0"/>
              <a:pPr/>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4D1659-B369-485E-8B7F-0AA9D7F5ED95}" type="slidenum">
              <a:rPr lang="en-US" smtClean="0"/>
              <a:pPr/>
              <a:t>‹#›</a:t>
            </a:fld>
            <a:endParaRPr lang="en-US"/>
          </a:p>
        </p:txBody>
      </p:sp>
    </p:spTree>
    <p:extLst>
      <p:ext uri="{BB962C8B-B14F-4D97-AF65-F5344CB8AC3E}">
        <p14:creationId xmlns:p14="http://schemas.microsoft.com/office/powerpoint/2010/main" val="558070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6E0646-7A78-4061-AA7A-02AE0984204F}" type="datetimeFigureOut">
              <a:rPr lang="en-US" smtClean="0"/>
              <a:pPr/>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4D1659-B369-485E-8B7F-0AA9D7F5ED95}" type="slidenum">
              <a:rPr lang="en-US" smtClean="0"/>
              <a:pPr/>
              <a:t>‹#›</a:t>
            </a:fld>
            <a:endParaRPr lang="en-US"/>
          </a:p>
        </p:txBody>
      </p:sp>
    </p:spTree>
    <p:extLst>
      <p:ext uri="{BB962C8B-B14F-4D97-AF65-F5344CB8AC3E}">
        <p14:creationId xmlns:p14="http://schemas.microsoft.com/office/powerpoint/2010/main" val="3251994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6E0646-7A78-4061-AA7A-02AE0984204F}" type="datetimeFigureOut">
              <a:rPr lang="en-US" smtClean="0"/>
              <a:pPr/>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4D1659-B369-485E-8B7F-0AA9D7F5ED95}" type="slidenum">
              <a:rPr lang="en-US" smtClean="0"/>
              <a:pPr/>
              <a:t>‹#›</a:t>
            </a:fld>
            <a:endParaRPr lang="en-US"/>
          </a:p>
        </p:txBody>
      </p:sp>
    </p:spTree>
    <p:extLst>
      <p:ext uri="{BB962C8B-B14F-4D97-AF65-F5344CB8AC3E}">
        <p14:creationId xmlns:p14="http://schemas.microsoft.com/office/powerpoint/2010/main" val="3857900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5" y="457200"/>
            <a:ext cx="294917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2"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5" y="2057402"/>
            <a:ext cx="294917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6E0646-7A78-4061-AA7A-02AE0984204F}" type="datetimeFigureOut">
              <a:rPr lang="en-US" smtClean="0"/>
              <a:pPr/>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D1659-B369-485E-8B7F-0AA9D7F5ED95}" type="slidenum">
              <a:rPr lang="en-US" smtClean="0"/>
              <a:pPr/>
              <a:t>‹#›</a:t>
            </a:fld>
            <a:endParaRPr lang="en-US"/>
          </a:p>
        </p:txBody>
      </p:sp>
    </p:spTree>
    <p:extLst>
      <p:ext uri="{BB962C8B-B14F-4D97-AF65-F5344CB8AC3E}">
        <p14:creationId xmlns:p14="http://schemas.microsoft.com/office/powerpoint/2010/main" val="1163322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5" y="457200"/>
            <a:ext cx="294917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2" y="987432"/>
            <a:ext cx="462915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629845" y="2057402"/>
            <a:ext cx="294917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6E0646-7A78-4061-AA7A-02AE0984204F}" type="datetimeFigureOut">
              <a:rPr lang="en-US" smtClean="0"/>
              <a:pPr/>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D1659-B369-485E-8B7F-0AA9D7F5ED95}" type="slidenum">
              <a:rPr lang="en-US" smtClean="0"/>
              <a:pPr/>
              <a:t>‹#›</a:t>
            </a:fld>
            <a:endParaRPr lang="en-US"/>
          </a:p>
        </p:txBody>
      </p:sp>
    </p:spTree>
    <p:extLst>
      <p:ext uri="{BB962C8B-B14F-4D97-AF65-F5344CB8AC3E}">
        <p14:creationId xmlns:p14="http://schemas.microsoft.com/office/powerpoint/2010/main" val="166559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1"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49"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6E0646-7A78-4061-AA7A-02AE0984204F}" type="datetimeFigureOut">
              <a:rPr lang="en-US" smtClean="0"/>
              <a:pPr/>
              <a:t>11/3/2017</a:t>
            </a:fld>
            <a:endParaRPr lang="en-US"/>
          </a:p>
        </p:txBody>
      </p:sp>
      <p:sp>
        <p:nvSpPr>
          <p:cNvPr id="5" name="Footer Placeholder 4"/>
          <p:cNvSpPr>
            <a:spLocks noGrp="1"/>
          </p:cNvSpPr>
          <p:nvPr>
            <p:ph type="ftr" sz="quarter" idx="3"/>
          </p:nvPr>
        </p:nvSpPr>
        <p:spPr>
          <a:xfrm>
            <a:off x="3028951"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1"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4D1659-B369-485E-8B7F-0AA9D7F5ED95}" type="slidenum">
              <a:rPr lang="en-US" smtClean="0"/>
              <a:pPr/>
              <a:t>‹#›</a:t>
            </a:fld>
            <a:endParaRPr lang="en-US"/>
          </a:p>
        </p:txBody>
      </p:sp>
    </p:spTree>
    <p:extLst>
      <p:ext uri="{BB962C8B-B14F-4D97-AF65-F5344CB8AC3E}">
        <p14:creationId xmlns:p14="http://schemas.microsoft.com/office/powerpoint/2010/main" val="2814455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535566" y="402709"/>
            <a:ext cx="5981566" cy="784830"/>
          </a:xfrm>
          <a:prstGeom prst="rect">
            <a:avLst/>
          </a:prstGeom>
        </p:spPr>
        <p:txBody>
          <a:bodyPr wrap="none">
            <a:spAutoFit/>
          </a:bodyPr>
          <a:lstStyle/>
          <a:p>
            <a:pPr algn="ctr">
              <a:lnSpc>
                <a:spcPct val="115000"/>
              </a:lnSpc>
              <a:spcAft>
                <a:spcPts val="0"/>
              </a:spcAft>
            </a:pPr>
            <a:r>
              <a:rPr lang="en-US" sz="4000" spc="100" dirty="0">
                <a:solidFill>
                  <a:srgbClr val="525252"/>
                </a:solidFill>
                <a:latin typeface="Avenir Book"/>
                <a:ea typeface="Calibri"/>
                <a:cs typeface="Times New Roman"/>
              </a:rPr>
              <a:t>Local</a:t>
            </a:r>
            <a:r>
              <a:rPr lang="en-US" sz="4000" spc="100" dirty="0">
                <a:solidFill>
                  <a:srgbClr val="009193"/>
                </a:solidFill>
                <a:latin typeface="Avenir Book"/>
                <a:ea typeface="Calibri"/>
                <a:cs typeface="Times New Roman"/>
              </a:rPr>
              <a:t> </a:t>
            </a:r>
            <a:r>
              <a:rPr lang="en-US" sz="4000" spc="100" dirty="0">
                <a:solidFill>
                  <a:schemeClr val="accent6"/>
                </a:solidFill>
                <a:latin typeface="Avenir Book"/>
                <a:ea typeface="Calibri"/>
                <a:cs typeface="Times New Roman"/>
              </a:rPr>
              <a:t>Green</a:t>
            </a:r>
            <a:r>
              <a:rPr lang="en-US" sz="4000" spc="100" dirty="0">
                <a:solidFill>
                  <a:srgbClr val="009193"/>
                </a:solidFill>
                <a:latin typeface="Avenir Book"/>
                <a:ea typeface="Calibri"/>
                <a:cs typeface="Times New Roman"/>
              </a:rPr>
              <a:t> </a:t>
            </a:r>
            <a:r>
              <a:rPr lang="en-US" sz="4000" spc="100" dirty="0">
                <a:solidFill>
                  <a:srgbClr val="525252"/>
                </a:solidFill>
                <a:latin typeface="Avenir Book"/>
                <a:ea typeface="Calibri"/>
                <a:cs typeface="Times New Roman"/>
              </a:rPr>
              <a:t>Enterprises</a:t>
            </a:r>
            <a:endParaRPr lang="en-US" sz="1400" dirty="0">
              <a:effectLst/>
              <a:latin typeface="Avenir"/>
              <a:ea typeface="Calibri"/>
              <a:cs typeface="Times New Roman"/>
            </a:endParaRPr>
          </a:p>
        </p:txBody>
      </p:sp>
      <p:sp>
        <p:nvSpPr>
          <p:cNvPr id="17" name="Rectangle 16"/>
          <p:cNvSpPr/>
          <p:nvPr/>
        </p:nvSpPr>
        <p:spPr>
          <a:xfrm>
            <a:off x="341312" y="1090546"/>
            <a:ext cx="8461375" cy="403957"/>
          </a:xfrm>
          <a:prstGeom prst="rect">
            <a:avLst/>
          </a:prstGeom>
        </p:spPr>
        <p:txBody>
          <a:bodyPr wrap="square">
            <a:spAutoFit/>
          </a:bodyPr>
          <a:lstStyle/>
          <a:p>
            <a:pPr algn="ctr">
              <a:lnSpc>
                <a:spcPct val="115000"/>
              </a:lnSpc>
              <a:spcBef>
                <a:spcPts val="1200"/>
              </a:spcBef>
              <a:spcAft>
                <a:spcPts val="0"/>
              </a:spcAft>
            </a:pPr>
            <a:r>
              <a:rPr lang="en-US" i="1" spc="50" dirty="0">
                <a:solidFill>
                  <a:srgbClr val="767171"/>
                </a:solidFill>
                <a:latin typeface="Avenir Book"/>
                <a:ea typeface="Calibri"/>
                <a:cs typeface="Times New Roman"/>
              </a:rPr>
              <a:t>Delivering integrated poverty-environment-climate solutions for the SDGs</a:t>
            </a:r>
            <a:endParaRPr lang="en-US" sz="1200" dirty="0">
              <a:effectLst/>
              <a:latin typeface="Avenir"/>
              <a:ea typeface="Calibri"/>
              <a:cs typeface="Times New Roman"/>
            </a:endParaRPr>
          </a:p>
        </p:txBody>
      </p:sp>
      <p:pic>
        <p:nvPicPr>
          <p:cNvPr id="21" name="Picture 20"/>
          <p:cNvPicPr>
            <a:picLocks noChangeAspect="1"/>
          </p:cNvPicPr>
          <p:nvPr/>
        </p:nvPicPr>
        <p:blipFill rotWithShape="1">
          <a:blip r:embed="rId2"/>
          <a:srcRect l="8099" t="19907" r="3522" b="27547"/>
          <a:stretch/>
        </p:blipFill>
        <p:spPr>
          <a:xfrm>
            <a:off x="2460625" y="2587625"/>
            <a:ext cx="4111625" cy="4111625"/>
          </a:xfrm>
          <a:prstGeom prst="rect">
            <a:avLst/>
          </a:prstGeom>
        </p:spPr>
      </p:pic>
      <p:sp>
        <p:nvSpPr>
          <p:cNvPr id="22" name="Rectangle 21"/>
          <p:cNvSpPr/>
          <p:nvPr/>
        </p:nvSpPr>
        <p:spPr>
          <a:xfrm flipV="1">
            <a:off x="0" y="1617563"/>
            <a:ext cx="9144000" cy="46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b="1" dirty="0">
              <a:solidFill>
                <a:schemeClr val="tx1"/>
              </a:solidFill>
            </a:endParaRPr>
          </a:p>
        </p:txBody>
      </p:sp>
      <p:sp>
        <p:nvSpPr>
          <p:cNvPr id="23" name="Rectangle 22"/>
          <p:cNvSpPr/>
          <p:nvPr/>
        </p:nvSpPr>
        <p:spPr>
          <a:xfrm>
            <a:off x="0" y="1796523"/>
            <a:ext cx="9144000" cy="621742"/>
          </a:xfrm>
          <a:prstGeom prst="rect">
            <a:avLst/>
          </a:prstGeom>
          <a:solidFill>
            <a:srgbClr val="92D050"/>
          </a:solidFill>
        </p:spPr>
        <p:txBody>
          <a:bodyPr vert="horz" lIns="91440" tIns="45720" rIns="91440" bIns="45720" rtlCol="0" anchor="ctr">
            <a:normAutofit fontScale="70000" lnSpcReduction="20000"/>
          </a:bodyPr>
          <a:lstStyle/>
          <a:p>
            <a:pPr algn="ctr">
              <a:lnSpc>
                <a:spcPct val="115000"/>
              </a:lnSpc>
              <a:spcAft>
                <a:spcPts val="0"/>
              </a:spcAft>
            </a:pPr>
            <a:r>
              <a:rPr lang="en-US" sz="2400" b="1" cap="all" spc="70" dirty="0">
                <a:solidFill>
                  <a:srgbClr val="FFFFFF"/>
                </a:solidFill>
                <a:latin typeface="Avenir Book"/>
                <a:ea typeface="Calibri"/>
                <a:cs typeface="Times New Roman"/>
              </a:rPr>
              <a:t>POVERTY-ENVIRONMENT PARTNERSHIP (PEP) SESSION</a:t>
            </a:r>
          </a:p>
          <a:p>
            <a:pPr algn="ctr">
              <a:lnSpc>
                <a:spcPct val="115000"/>
              </a:lnSpc>
              <a:spcAft>
                <a:spcPts val="0"/>
              </a:spcAft>
            </a:pPr>
            <a:r>
              <a:rPr lang="en-US" sz="2400" b="1" cap="all" spc="70" dirty="0">
                <a:solidFill>
                  <a:srgbClr val="FFFFFF"/>
                </a:solidFill>
                <a:latin typeface="Avenir Book"/>
                <a:ea typeface="Calibri"/>
                <a:cs typeface="Times New Roman"/>
              </a:rPr>
              <a:t>2 NOVEMBER 2017</a:t>
            </a:r>
            <a:endParaRPr lang="en-US" sz="2400" b="1" dirty="0">
              <a:solidFill>
                <a:srgbClr val="FFFFFF"/>
              </a:solidFill>
              <a:latin typeface="Avenir"/>
              <a:ea typeface="Calibri"/>
              <a:cs typeface="Times New Roman"/>
            </a:endParaRPr>
          </a:p>
        </p:txBody>
      </p:sp>
    </p:spTree>
    <p:extLst>
      <p:ext uri="{BB962C8B-B14F-4D97-AF65-F5344CB8AC3E}">
        <p14:creationId xmlns:p14="http://schemas.microsoft.com/office/powerpoint/2010/main" val="3714862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2"/>
            <a:ext cx="9144000" cy="621742"/>
          </a:xfrm>
          <a:prstGeom prst="rect">
            <a:avLst/>
          </a:prstGeom>
          <a:solidFill>
            <a:srgbClr val="92D050"/>
          </a:solidFill>
        </p:spPr>
        <p:txBody>
          <a:bodyPr vert="horz" lIns="91440" tIns="45720" rIns="91440" bIns="45720" rtlCol="0" anchor="ctr">
            <a:normAutofit/>
          </a:bodyPr>
          <a:lstStyle/>
          <a:p>
            <a:r>
              <a:rPr lang="en-US" sz="2000" b="1" dirty="0">
                <a:solidFill>
                  <a:schemeClr val="bg1"/>
                </a:solidFill>
              </a:rPr>
              <a:t>CASE STUDY: </a:t>
            </a:r>
            <a:r>
              <a:rPr lang="en-US" sz="2300" b="1" i="1" dirty="0">
                <a:solidFill>
                  <a:schemeClr val="bg1"/>
                </a:solidFill>
              </a:rPr>
              <a:t>Rush and Reed conservation and Diversification Programme</a:t>
            </a:r>
          </a:p>
        </p:txBody>
      </p:sp>
      <p:sp>
        <p:nvSpPr>
          <p:cNvPr id="5" name="Rectangle 4"/>
          <p:cNvSpPr/>
          <p:nvPr/>
        </p:nvSpPr>
        <p:spPr>
          <a:xfrm flipV="1">
            <a:off x="0" y="628523"/>
            <a:ext cx="9144000" cy="463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b="1" dirty="0">
              <a:solidFill>
                <a:schemeClr val="tx1"/>
              </a:solidFill>
            </a:endParaRPr>
          </a:p>
        </p:txBody>
      </p:sp>
      <p:pic>
        <p:nvPicPr>
          <p:cNvPr id="6" name="Picture 5"/>
          <p:cNvPicPr>
            <a:picLocks noChangeAspect="1"/>
          </p:cNvPicPr>
          <p:nvPr/>
        </p:nvPicPr>
        <p:blipFill rotWithShape="1">
          <a:blip r:embed="rId2"/>
          <a:srcRect l="6541" t="19676" r="2745" b="27778"/>
          <a:stretch/>
        </p:blipFill>
        <p:spPr>
          <a:xfrm>
            <a:off x="181205" y="5326944"/>
            <a:ext cx="928793" cy="904876"/>
          </a:xfrm>
          <a:prstGeom prst="rect">
            <a:avLst/>
          </a:prstGeom>
        </p:spPr>
      </p:pic>
      <p:sp>
        <p:nvSpPr>
          <p:cNvPr id="11" name="TextBox 10"/>
          <p:cNvSpPr txBox="1"/>
          <p:nvPr/>
        </p:nvSpPr>
        <p:spPr>
          <a:xfrm>
            <a:off x="175308" y="946522"/>
            <a:ext cx="6151092" cy="3400931"/>
          </a:xfrm>
          <a:prstGeom prst="rect">
            <a:avLst/>
          </a:prstGeom>
          <a:noFill/>
        </p:spPr>
        <p:txBody>
          <a:bodyPr wrap="square" rtlCol="0">
            <a:spAutoFit/>
          </a:bodyPr>
          <a:lstStyle/>
          <a:p>
            <a:endParaRPr lang="en-US" sz="700" b="1" dirty="0"/>
          </a:p>
          <a:p>
            <a:pPr marL="285750" indent="-285750">
              <a:buFont typeface="Arial" pitchFamily="34" charset="0"/>
              <a:buChar char="•"/>
            </a:pPr>
            <a:r>
              <a:rPr lang="en-US" sz="1600" dirty="0"/>
              <a:t>The program was introduced by a local Sri Lanka community-based organisation, </a:t>
            </a:r>
            <a:r>
              <a:rPr lang="en-US" sz="1600" dirty="0" err="1"/>
              <a:t>Podujana</a:t>
            </a:r>
            <a:r>
              <a:rPr lang="en-US" sz="1600" dirty="0"/>
              <a:t> </a:t>
            </a:r>
            <a:r>
              <a:rPr lang="en-US" sz="1600" dirty="0" err="1"/>
              <a:t>Himikam</a:t>
            </a:r>
            <a:r>
              <a:rPr lang="en-US" sz="1600" dirty="0"/>
              <a:t> </a:t>
            </a:r>
            <a:r>
              <a:rPr lang="en-US" sz="1600" dirty="0" err="1"/>
              <a:t>Kamituwa</a:t>
            </a:r>
            <a:r>
              <a:rPr lang="en-US" sz="1600" dirty="0"/>
              <a:t> (</a:t>
            </a:r>
            <a:r>
              <a:rPr lang="en-US" sz="1600" b="1" dirty="0"/>
              <a:t>Committee for People’s Rights - CPR</a:t>
            </a:r>
            <a:r>
              <a:rPr lang="en-US" sz="1600" dirty="0"/>
              <a:t>) with the objective to ensure the sustainable use of natural resources and provide opportunities to the local population for alternative income-generating avenues.</a:t>
            </a:r>
          </a:p>
          <a:p>
            <a:pPr marL="285750" indent="-285750">
              <a:buFont typeface="Arial" pitchFamily="34" charset="0"/>
              <a:buChar char="•"/>
            </a:pPr>
            <a:r>
              <a:rPr lang="en-US" sz="1600" dirty="0"/>
              <a:t>The </a:t>
            </a:r>
            <a:r>
              <a:rPr lang="en-US" sz="1600" b="1" dirty="0"/>
              <a:t>Committee for People’s Rights </a:t>
            </a:r>
            <a:r>
              <a:rPr lang="en-US" sz="1600" dirty="0"/>
              <a:t>thus evolved as a community-based organization dedicated to working with grassroots and local groups. </a:t>
            </a:r>
          </a:p>
          <a:p>
            <a:pPr marL="285750" indent="-285750">
              <a:buFont typeface="Arial" pitchFamily="34" charset="0"/>
              <a:buChar char="•"/>
            </a:pPr>
            <a:r>
              <a:rPr lang="en-US" sz="1600" dirty="0"/>
              <a:t>The objectives and activities of CPR were </a:t>
            </a:r>
          </a:p>
          <a:p>
            <a:pPr marL="742950" lvl="1" indent="-285750">
              <a:buFont typeface="Arial" pitchFamily="34" charset="0"/>
              <a:buChar char="•"/>
            </a:pPr>
            <a:r>
              <a:rPr lang="en-US" sz="1600" dirty="0"/>
              <a:t>established through a consultative process  </a:t>
            </a:r>
          </a:p>
          <a:p>
            <a:pPr marL="742950" lvl="1" indent="-285750">
              <a:buFont typeface="Arial" pitchFamily="34" charset="0"/>
              <a:buChar char="•"/>
            </a:pPr>
            <a:r>
              <a:rPr lang="en-US" sz="1600" dirty="0"/>
              <a:t>included traditional knowledge holders and local community</a:t>
            </a:r>
          </a:p>
          <a:p>
            <a:pPr marL="742950" lvl="1" indent="-285750">
              <a:buFont typeface="Arial" pitchFamily="34" charset="0"/>
              <a:buChar char="•"/>
            </a:pPr>
            <a:r>
              <a:rPr lang="en-US" sz="1600" dirty="0"/>
              <a:t>Training and support in the production of handicrafts from rush and reed species</a:t>
            </a:r>
          </a:p>
        </p:txBody>
      </p:sp>
      <p:sp>
        <p:nvSpPr>
          <p:cNvPr id="12" name="TextBox 11"/>
          <p:cNvSpPr txBox="1"/>
          <p:nvPr/>
        </p:nvSpPr>
        <p:spPr>
          <a:xfrm>
            <a:off x="1220923" y="4942623"/>
            <a:ext cx="7730836" cy="1323439"/>
          </a:xfrm>
          <a:prstGeom prst="rect">
            <a:avLst/>
          </a:prstGeom>
          <a:solidFill>
            <a:schemeClr val="bg1">
              <a:lumMod val="95000"/>
            </a:schemeClr>
          </a:solidFill>
        </p:spPr>
        <p:txBody>
          <a:bodyPr wrap="square" rtlCol="0">
            <a:spAutoFit/>
          </a:bodyPr>
          <a:lstStyle/>
          <a:p>
            <a:r>
              <a:rPr lang="en-US" sz="1600" b="1" dirty="0"/>
              <a:t>IMPACT IN 5 YEARS</a:t>
            </a:r>
          </a:p>
          <a:p>
            <a:pPr marL="285750" indent="-285750">
              <a:buFont typeface="Arial" panose="020B0604020202020204" pitchFamily="34" charset="0"/>
              <a:buChar char="•"/>
            </a:pPr>
            <a:r>
              <a:rPr lang="en-US" sz="1600" i="1" dirty="0"/>
              <a:t>The average monthly </a:t>
            </a:r>
            <a:r>
              <a:rPr lang="en-US" sz="1600" b="1" i="1" dirty="0"/>
              <a:t>household income </a:t>
            </a:r>
            <a:r>
              <a:rPr lang="en-US" sz="1600" i="1" dirty="0"/>
              <a:t>has increased from USD 53.57 to USD 107.14. </a:t>
            </a:r>
          </a:p>
          <a:p>
            <a:pPr marL="285750" indent="-285750">
              <a:buFont typeface="Arial" panose="020B0604020202020204" pitchFamily="34" charset="0"/>
              <a:buChar char="•"/>
            </a:pPr>
            <a:r>
              <a:rPr lang="en-US" sz="1600" i="1" dirty="0"/>
              <a:t>A total of </a:t>
            </a:r>
            <a:r>
              <a:rPr lang="en-US" sz="1600" b="1" i="1" dirty="0"/>
              <a:t>800 individuals work directly </a:t>
            </a:r>
            <a:r>
              <a:rPr lang="en-US" sz="1600" i="1" dirty="0"/>
              <a:t>with the program, on a full-time basis.</a:t>
            </a:r>
          </a:p>
          <a:p>
            <a:pPr marL="285750" indent="-285750">
              <a:buFont typeface="Arial" panose="020B0604020202020204" pitchFamily="34" charset="0"/>
              <a:buChar char="•"/>
            </a:pPr>
            <a:r>
              <a:rPr lang="en-US" sz="1600" i="1" dirty="0"/>
              <a:t>The area of </a:t>
            </a:r>
            <a:r>
              <a:rPr lang="en-US" sz="1600" b="1" i="1" dirty="0"/>
              <a:t>wetlands</a:t>
            </a:r>
            <a:r>
              <a:rPr lang="en-US" sz="1600" i="1" dirty="0"/>
              <a:t> that has so far been </a:t>
            </a:r>
            <a:r>
              <a:rPr lang="en-US" sz="1600" b="1" i="1" dirty="0"/>
              <a:t>conserved t</a:t>
            </a:r>
            <a:r>
              <a:rPr lang="en-US" sz="1600" i="1" dirty="0"/>
              <a:t>hrough the project is roughly 60 acres. </a:t>
            </a:r>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17193" r="29601" b="37273"/>
          <a:stretch/>
        </p:blipFill>
        <p:spPr bwMode="auto">
          <a:xfrm>
            <a:off x="6387817" y="846072"/>
            <a:ext cx="2756183" cy="34607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5058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2"/>
            <a:ext cx="9144000" cy="621742"/>
          </a:xfrm>
          <a:prstGeom prst="rect">
            <a:avLst/>
          </a:prstGeom>
          <a:solidFill>
            <a:srgbClr val="92D050"/>
          </a:solidFill>
        </p:spPr>
        <p:txBody>
          <a:bodyPr vert="horz" lIns="91440" tIns="45720" rIns="91440" bIns="45720" rtlCol="0" anchor="ctr">
            <a:normAutofit/>
          </a:bodyPr>
          <a:lstStyle/>
          <a:p>
            <a:r>
              <a:rPr lang="en-US" sz="2000" b="1" dirty="0">
                <a:solidFill>
                  <a:schemeClr val="bg1"/>
                </a:solidFill>
              </a:rPr>
              <a:t>CASE STUDY : </a:t>
            </a:r>
            <a:r>
              <a:rPr lang="en-US" sz="2100" b="1" dirty="0">
                <a:solidFill>
                  <a:schemeClr val="bg1"/>
                </a:solidFill>
              </a:rPr>
              <a:t>The Smart Power for Rural Development (SPRD) programme</a:t>
            </a:r>
          </a:p>
        </p:txBody>
      </p:sp>
      <p:sp>
        <p:nvSpPr>
          <p:cNvPr id="5" name="Rectangle 4"/>
          <p:cNvSpPr/>
          <p:nvPr/>
        </p:nvSpPr>
        <p:spPr>
          <a:xfrm flipV="1">
            <a:off x="0" y="628523"/>
            <a:ext cx="9144000" cy="46300"/>
          </a:xfrm>
          <a:prstGeom prst="rect">
            <a:avLst/>
          </a:prstGeom>
          <a:solidFill>
            <a:srgbClr val="8080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b="1" dirty="0">
              <a:solidFill>
                <a:schemeClr val="tx1"/>
              </a:solidFill>
            </a:endParaRPr>
          </a:p>
        </p:txBody>
      </p:sp>
      <p:pic>
        <p:nvPicPr>
          <p:cNvPr id="2" name="Picture 1" descr="Screen Shot 2017-10-30 at 5.47.18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2889" y="722271"/>
            <a:ext cx="3951112" cy="2222740"/>
          </a:xfrm>
          <a:prstGeom prst="rect">
            <a:avLst/>
          </a:prstGeom>
        </p:spPr>
      </p:pic>
      <p:sp>
        <p:nvSpPr>
          <p:cNvPr id="10" name="Rectangle 9"/>
          <p:cNvSpPr/>
          <p:nvPr/>
        </p:nvSpPr>
        <p:spPr>
          <a:xfrm>
            <a:off x="211668" y="755724"/>
            <a:ext cx="4882443" cy="1569660"/>
          </a:xfrm>
          <a:prstGeom prst="rect">
            <a:avLst/>
          </a:prstGeom>
        </p:spPr>
        <p:txBody>
          <a:bodyPr wrap="square">
            <a:spAutoFit/>
          </a:bodyPr>
          <a:lstStyle/>
          <a:p>
            <a:r>
              <a:rPr lang="en-US" sz="1600" dirty="0"/>
              <a:t>Funded by The Rockefeller Foundation, the programme  tests the potential of business models that deliver electricity through decentralised micro grids</a:t>
            </a:r>
          </a:p>
          <a:p>
            <a:r>
              <a:rPr lang="en-US" sz="1600" dirty="0"/>
              <a:t>The foundation fosters the creation of a shared value partnership ecosystem that strengthens the  financial viability of ESCOs by: </a:t>
            </a:r>
          </a:p>
        </p:txBody>
      </p:sp>
      <p:sp>
        <p:nvSpPr>
          <p:cNvPr id="7" name="Rectangle 6"/>
          <p:cNvSpPr/>
          <p:nvPr/>
        </p:nvSpPr>
        <p:spPr>
          <a:xfrm>
            <a:off x="0" y="2985279"/>
            <a:ext cx="8946444" cy="1077218"/>
          </a:xfrm>
          <a:prstGeom prst="rect">
            <a:avLst/>
          </a:prstGeom>
        </p:spPr>
        <p:txBody>
          <a:bodyPr wrap="square">
            <a:spAutoFit/>
          </a:bodyPr>
          <a:lstStyle/>
          <a:p>
            <a:pPr marL="285750" indent="-285750">
              <a:buFont typeface="Wingdings" charset="2"/>
              <a:buChar char="§"/>
            </a:pPr>
            <a:r>
              <a:rPr lang="en-US" sz="1600" b="1" i="1" dirty="0"/>
              <a:t>electricity supply: </a:t>
            </a:r>
            <a:r>
              <a:rPr lang="en-US" sz="1600" dirty="0"/>
              <a:t>helps promote adoption of best practices and subsidize initial start-up costs</a:t>
            </a:r>
          </a:p>
          <a:p>
            <a:pPr marL="285750" indent="-285750">
              <a:buFont typeface="Wingdings" charset="2"/>
              <a:buChar char="§"/>
            </a:pPr>
            <a:r>
              <a:rPr lang="en-US" sz="1600" b="1" i="1" dirty="0"/>
              <a:t>electricity demand: </a:t>
            </a:r>
            <a:r>
              <a:rPr lang="en-US" sz="1600" dirty="0"/>
              <a:t>develops demand generation strategies to convert rural businesses to renewables </a:t>
            </a:r>
            <a:r>
              <a:rPr lang="en-US" sz="1600" b="1" i="1" dirty="0"/>
              <a:t>enabling environment: </a:t>
            </a:r>
            <a:r>
              <a:rPr lang="en-US" sz="1600" dirty="0"/>
              <a:t>helps inform policies and regulations in India that impact the growth of the mini-grid market. </a:t>
            </a:r>
          </a:p>
        </p:txBody>
      </p:sp>
      <p:sp>
        <p:nvSpPr>
          <p:cNvPr id="11" name="TextBox 10"/>
          <p:cNvSpPr txBox="1"/>
          <p:nvPr/>
        </p:nvSpPr>
        <p:spPr>
          <a:xfrm>
            <a:off x="310445" y="4376004"/>
            <a:ext cx="8833555" cy="1815882"/>
          </a:xfrm>
          <a:prstGeom prst="rect">
            <a:avLst/>
          </a:prstGeom>
          <a:solidFill>
            <a:schemeClr val="bg1">
              <a:lumMod val="95000"/>
            </a:schemeClr>
          </a:solidFill>
        </p:spPr>
        <p:txBody>
          <a:bodyPr wrap="square" rtlCol="0">
            <a:spAutoFit/>
          </a:bodyPr>
          <a:lstStyle/>
          <a:p>
            <a:r>
              <a:rPr lang="en-US" sz="1600" b="1" dirty="0"/>
              <a:t>IMPACT IN 2 YEARS</a:t>
            </a:r>
            <a:endParaRPr lang="en-US" sz="1600" i="1" dirty="0"/>
          </a:p>
          <a:p>
            <a:pPr marL="285750" indent="-285750">
              <a:buFont typeface="Arial" panose="020B0604020202020204" pitchFamily="34" charset="0"/>
              <a:buChar char="•"/>
            </a:pPr>
            <a:r>
              <a:rPr lang="en-US" sz="1600" i="1" dirty="0"/>
              <a:t>SPRD has served approximately 6,000 households and 3,000 small businesses, providing lighting as well as productive loads</a:t>
            </a:r>
          </a:p>
          <a:p>
            <a:pPr marL="285750" indent="-285750">
              <a:buFont typeface="Arial" panose="020B0604020202020204" pitchFamily="34" charset="0"/>
              <a:buChar char="•"/>
            </a:pPr>
            <a:r>
              <a:rPr lang="en-US" sz="1600" i="1" dirty="0"/>
              <a:t>There are 95 operational SPRD mini-grids owned and operated by 7 ESCOs, serving more than 11,000 residential and commercial customers in Uttar Pradesh and Bihar</a:t>
            </a:r>
          </a:p>
          <a:p>
            <a:pPr marL="285750" indent="-285750">
              <a:buFont typeface="Arial" panose="020B0604020202020204" pitchFamily="34" charset="0"/>
              <a:buChar char="•"/>
            </a:pPr>
            <a:r>
              <a:rPr lang="en-US" sz="1600" i="1" dirty="0"/>
              <a:t>Uttar Pradesh launched the State Mini-grid policy, supporting implementation of decentralised micro grids in energy deficient regions.</a:t>
            </a:r>
          </a:p>
        </p:txBody>
      </p:sp>
    </p:spTree>
    <p:extLst>
      <p:ext uri="{BB962C8B-B14F-4D97-AF65-F5344CB8AC3E}">
        <p14:creationId xmlns:p14="http://schemas.microsoft.com/office/powerpoint/2010/main" val="2579637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2"/>
            <a:ext cx="9144000" cy="621742"/>
          </a:xfrm>
          <a:prstGeom prst="rect">
            <a:avLst/>
          </a:prstGeom>
          <a:solidFill>
            <a:srgbClr val="92D050"/>
          </a:solidFill>
        </p:spPr>
        <p:txBody>
          <a:bodyPr vert="horz" lIns="91440" tIns="45720" rIns="91440" bIns="45720" rtlCol="0" anchor="ctr">
            <a:normAutofit/>
          </a:bodyPr>
          <a:lstStyle/>
          <a:p>
            <a:r>
              <a:rPr lang="en-US" sz="2000" b="1" dirty="0">
                <a:solidFill>
                  <a:schemeClr val="bg1"/>
                </a:solidFill>
              </a:rPr>
              <a:t>SCALING UP IMPACT- </a:t>
            </a:r>
            <a:r>
              <a:rPr lang="en-US" sz="2000" b="1" i="1" dirty="0">
                <a:solidFill>
                  <a:schemeClr val="bg1"/>
                </a:solidFill>
              </a:rPr>
              <a:t>towards a shared vision and global action agenda 2030</a:t>
            </a:r>
          </a:p>
        </p:txBody>
      </p:sp>
      <p:sp>
        <p:nvSpPr>
          <p:cNvPr id="5" name="Rectangle 4"/>
          <p:cNvSpPr/>
          <p:nvPr/>
        </p:nvSpPr>
        <p:spPr>
          <a:xfrm flipV="1">
            <a:off x="0" y="628523"/>
            <a:ext cx="9144000" cy="463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b="1" dirty="0">
              <a:solidFill>
                <a:schemeClr val="tx1"/>
              </a:solidFill>
            </a:endParaRPr>
          </a:p>
        </p:txBody>
      </p:sp>
      <p:pic>
        <p:nvPicPr>
          <p:cNvPr id="8" name="Picture 7"/>
          <p:cNvPicPr>
            <a:picLocks noChangeAspect="1"/>
          </p:cNvPicPr>
          <p:nvPr/>
        </p:nvPicPr>
        <p:blipFill rotWithShape="1">
          <a:blip r:embed="rId2"/>
          <a:srcRect l="6541" t="19676" r="2745" b="27778"/>
          <a:stretch/>
        </p:blipFill>
        <p:spPr>
          <a:xfrm>
            <a:off x="166582" y="5778500"/>
            <a:ext cx="928793" cy="904876"/>
          </a:xfrm>
          <a:prstGeom prst="rect">
            <a:avLst/>
          </a:prstGeom>
        </p:spPr>
      </p:pic>
      <p:sp>
        <p:nvSpPr>
          <p:cNvPr id="6" name="Content Placeholder 2"/>
          <p:cNvSpPr>
            <a:spLocks noGrp="1"/>
          </p:cNvSpPr>
          <p:nvPr>
            <p:ph idx="1"/>
          </p:nvPr>
        </p:nvSpPr>
        <p:spPr>
          <a:xfrm>
            <a:off x="428625" y="936625"/>
            <a:ext cx="8255000" cy="4351338"/>
          </a:xfrm>
        </p:spPr>
        <p:txBody>
          <a:bodyPr>
            <a:normAutofit/>
          </a:bodyPr>
          <a:lstStyle/>
          <a:p>
            <a:pPr lvl="0">
              <a:spcBef>
                <a:spcPts val="0"/>
              </a:spcBef>
            </a:pPr>
            <a:endParaRPr lang="en-GB" sz="1600" dirty="0"/>
          </a:p>
          <a:p>
            <a:pPr lvl="0">
              <a:lnSpc>
                <a:spcPct val="130000"/>
              </a:lnSpc>
              <a:spcBef>
                <a:spcPts val="0"/>
              </a:spcBef>
            </a:pPr>
            <a:r>
              <a:rPr lang="en-GB" sz="1600" dirty="0"/>
              <a:t>A shared vision:</a:t>
            </a:r>
          </a:p>
          <a:p>
            <a:pPr lvl="1">
              <a:lnSpc>
                <a:spcPct val="130000"/>
              </a:lnSpc>
              <a:spcBef>
                <a:spcPts val="0"/>
              </a:spcBef>
            </a:pPr>
            <a:r>
              <a:rPr lang="en-GB" sz="1600" dirty="0"/>
              <a:t>LGEs as a pathway to building fair, green and resilient economies</a:t>
            </a:r>
          </a:p>
          <a:p>
            <a:pPr lvl="1">
              <a:lnSpc>
                <a:spcPct val="130000"/>
              </a:lnSpc>
              <a:spcBef>
                <a:spcPts val="0"/>
              </a:spcBef>
            </a:pPr>
            <a:r>
              <a:rPr lang="en-GB" sz="1600" dirty="0"/>
              <a:t>LGEs as a pathway for delivering integrated poverty, environment and climate solutions for the SDGs</a:t>
            </a:r>
            <a:endParaRPr lang="en-US" sz="1600" dirty="0"/>
          </a:p>
          <a:p>
            <a:pPr lvl="0">
              <a:lnSpc>
                <a:spcPct val="130000"/>
              </a:lnSpc>
              <a:spcBef>
                <a:spcPts val="0"/>
              </a:spcBef>
            </a:pPr>
            <a:endParaRPr lang="en-GB" sz="1600" dirty="0"/>
          </a:p>
          <a:p>
            <a:pPr lvl="0">
              <a:lnSpc>
                <a:spcPct val="130000"/>
              </a:lnSpc>
              <a:spcBef>
                <a:spcPts val="0"/>
              </a:spcBef>
            </a:pPr>
            <a:r>
              <a:rPr lang="en-GB" sz="1600" dirty="0"/>
              <a:t>A global action agenda:</a:t>
            </a:r>
          </a:p>
          <a:p>
            <a:pPr lvl="1">
              <a:lnSpc>
                <a:spcPct val="130000"/>
              </a:lnSpc>
              <a:spcBef>
                <a:spcPts val="0"/>
              </a:spcBef>
            </a:pPr>
            <a:r>
              <a:rPr lang="en-GB" sz="1600" dirty="0"/>
              <a:t>Shared objectives and strategic priorities for supporting and scaling up local green enterprise solutions</a:t>
            </a:r>
          </a:p>
          <a:p>
            <a:pPr lvl="0">
              <a:lnSpc>
                <a:spcPct val="130000"/>
              </a:lnSpc>
              <a:spcBef>
                <a:spcPts val="0"/>
              </a:spcBef>
            </a:pPr>
            <a:endParaRPr lang="en-US" sz="1600" dirty="0"/>
          </a:p>
          <a:p>
            <a:pPr lvl="0">
              <a:lnSpc>
                <a:spcPct val="130000"/>
              </a:lnSpc>
              <a:spcBef>
                <a:spcPts val="0"/>
              </a:spcBef>
            </a:pPr>
            <a:r>
              <a:rPr lang="en-GB" sz="1600" dirty="0"/>
              <a:t>Towards a global multi-stakeholder partnership </a:t>
            </a:r>
            <a:r>
              <a:rPr lang="mr-IN" sz="1600" dirty="0"/>
              <a:t>–</a:t>
            </a:r>
            <a:r>
              <a:rPr lang="en-GB" sz="1600" dirty="0"/>
              <a:t> The Declaration</a:t>
            </a:r>
            <a:endParaRPr lang="en-US" sz="1600" dirty="0"/>
          </a:p>
          <a:p>
            <a:pPr>
              <a:spcBef>
                <a:spcPts val="0"/>
              </a:spcBef>
            </a:pPr>
            <a:endParaRPr lang="en-US" sz="1600" dirty="0"/>
          </a:p>
        </p:txBody>
      </p:sp>
    </p:spTree>
    <p:extLst>
      <p:ext uri="{BB962C8B-B14F-4D97-AF65-F5344CB8AC3E}">
        <p14:creationId xmlns:p14="http://schemas.microsoft.com/office/powerpoint/2010/main" val="125311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2"/>
            <a:ext cx="9144000" cy="621742"/>
          </a:xfrm>
          <a:prstGeom prst="rect">
            <a:avLst/>
          </a:prstGeom>
          <a:solidFill>
            <a:srgbClr val="92D050"/>
          </a:solidFill>
        </p:spPr>
        <p:txBody>
          <a:bodyPr vert="horz" lIns="91440" tIns="45720" rIns="91440" bIns="45720" rtlCol="0" anchor="ctr">
            <a:normAutofit/>
          </a:bodyPr>
          <a:lstStyle/>
          <a:p>
            <a:r>
              <a:rPr lang="en-US" sz="2000" b="1" dirty="0">
                <a:solidFill>
                  <a:schemeClr val="bg1"/>
                </a:solidFill>
              </a:rPr>
              <a:t>ASSESSMENT FRAMEWORK</a:t>
            </a:r>
            <a:endParaRPr lang="en-US" sz="2000" b="1" i="1" dirty="0">
              <a:solidFill>
                <a:schemeClr val="bg1"/>
              </a:solidFill>
            </a:endParaRPr>
          </a:p>
        </p:txBody>
      </p:sp>
      <p:sp>
        <p:nvSpPr>
          <p:cNvPr id="5" name="Rectangle 4"/>
          <p:cNvSpPr/>
          <p:nvPr/>
        </p:nvSpPr>
        <p:spPr>
          <a:xfrm flipV="1">
            <a:off x="0" y="628523"/>
            <a:ext cx="9144000" cy="463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b="1" dirty="0">
              <a:solidFill>
                <a:schemeClr val="tx1"/>
              </a:solidFill>
            </a:endParaRPr>
          </a:p>
        </p:txBody>
      </p:sp>
      <p:pic>
        <p:nvPicPr>
          <p:cNvPr id="2" name="Picture 1" descr="Screen Shot 2017-11-01 at 9.17.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19085"/>
            <a:ext cx="9144000" cy="2542717"/>
          </a:xfrm>
          <a:prstGeom prst="rect">
            <a:avLst/>
          </a:prstGeom>
        </p:spPr>
      </p:pic>
      <p:pic>
        <p:nvPicPr>
          <p:cNvPr id="3" name="Picture 2" descr="Screen Shot 2017-11-01 at 9.16.51 PM.png"/>
          <p:cNvPicPr>
            <a:picLocks noChangeAspect="1"/>
          </p:cNvPicPr>
          <p:nvPr/>
        </p:nvPicPr>
        <p:blipFill rotWithShape="1">
          <a:blip r:embed="rId3">
            <a:extLst>
              <a:ext uri="{28A0092B-C50C-407E-A947-70E740481C1C}">
                <a14:useLocalDpi xmlns:a14="http://schemas.microsoft.com/office/drawing/2010/main" val="0"/>
              </a:ext>
            </a:extLst>
          </a:blip>
          <a:srcRect b="5377"/>
          <a:stretch/>
        </p:blipFill>
        <p:spPr>
          <a:xfrm>
            <a:off x="0" y="601991"/>
            <a:ext cx="9144000" cy="3560788"/>
          </a:xfrm>
          <a:prstGeom prst="rect">
            <a:avLst/>
          </a:prstGeom>
        </p:spPr>
      </p:pic>
    </p:spTree>
    <p:extLst>
      <p:ext uri="{BB962C8B-B14F-4D97-AF65-F5344CB8AC3E}">
        <p14:creationId xmlns:p14="http://schemas.microsoft.com/office/powerpoint/2010/main" val="491600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2"/>
            <a:ext cx="9144000" cy="621742"/>
          </a:xfrm>
          <a:prstGeom prst="rect">
            <a:avLst/>
          </a:prstGeom>
          <a:solidFill>
            <a:srgbClr val="92D050"/>
          </a:solidFill>
        </p:spPr>
        <p:txBody>
          <a:bodyPr vert="horz" lIns="91440" tIns="45720" rIns="91440" bIns="45720" rtlCol="0" anchor="ctr">
            <a:normAutofit/>
          </a:bodyPr>
          <a:lstStyle/>
          <a:p>
            <a:r>
              <a:rPr lang="en-US" sz="2000" b="1" dirty="0">
                <a:solidFill>
                  <a:schemeClr val="bg1"/>
                </a:solidFill>
              </a:rPr>
              <a:t>ASSESSMENT FRAMEWORK</a:t>
            </a:r>
            <a:endParaRPr lang="en-US" sz="2000" b="1" i="1" dirty="0">
              <a:solidFill>
                <a:schemeClr val="bg1"/>
              </a:solidFill>
            </a:endParaRPr>
          </a:p>
        </p:txBody>
      </p:sp>
      <p:sp>
        <p:nvSpPr>
          <p:cNvPr id="5" name="Rectangle 4"/>
          <p:cNvSpPr/>
          <p:nvPr/>
        </p:nvSpPr>
        <p:spPr>
          <a:xfrm flipV="1">
            <a:off x="0" y="628523"/>
            <a:ext cx="9144000" cy="463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b="1" dirty="0">
              <a:solidFill>
                <a:schemeClr val="tx1"/>
              </a:solidFill>
            </a:endParaRPr>
          </a:p>
        </p:txBody>
      </p:sp>
      <p:pic>
        <p:nvPicPr>
          <p:cNvPr id="6" name="Picture 5" descr="Screen Shot 2017-11-01 at 9.17.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4291"/>
            <a:ext cx="9144000" cy="3448079"/>
          </a:xfrm>
          <a:prstGeom prst="rect">
            <a:avLst/>
          </a:prstGeom>
        </p:spPr>
      </p:pic>
      <p:pic>
        <p:nvPicPr>
          <p:cNvPr id="7" name="Picture 6" descr="Screen Shot 2017-11-01 at 9.17.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94599"/>
            <a:ext cx="9144000" cy="3045677"/>
          </a:xfrm>
          <a:prstGeom prst="rect">
            <a:avLst/>
          </a:prstGeom>
        </p:spPr>
      </p:pic>
    </p:spTree>
    <p:extLst>
      <p:ext uri="{BB962C8B-B14F-4D97-AF65-F5344CB8AC3E}">
        <p14:creationId xmlns:p14="http://schemas.microsoft.com/office/powerpoint/2010/main" val="3545348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2"/>
            <a:ext cx="9144000" cy="621742"/>
          </a:xfrm>
          <a:prstGeom prst="rect">
            <a:avLst/>
          </a:prstGeom>
          <a:solidFill>
            <a:srgbClr val="92D050"/>
          </a:solidFill>
        </p:spPr>
        <p:txBody>
          <a:bodyPr vert="horz" lIns="91440" tIns="45720" rIns="91440" bIns="45720" rtlCol="0" anchor="ctr">
            <a:normAutofit/>
          </a:bodyPr>
          <a:lstStyle/>
          <a:p>
            <a:r>
              <a:rPr lang="en-US" sz="2000" b="1" dirty="0">
                <a:solidFill>
                  <a:schemeClr val="bg1"/>
                </a:solidFill>
              </a:rPr>
              <a:t>LET’S DISCUSS!</a:t>
            </a:r>
            <a:endParaRPr lang="en-US" sz="2000" b="1" i="1" dirty="0">
              <a:solidFill>
                <a:schemeClr val="bg1"/>
              </a:solidFill>
            </a:endParaRPr>
          </a:p>
        </p:txBody>
      </p:sp>
      <p:sp>
        <p:nvSpPr>
          <p:cNvPr id="5" name="Rectangle 4"/>
          <p:cNvSpPr/>
          <p:nvPr/>
        </p:nvSpPr>
        <p:spPr>
          <a:xfrm flipV="1">
            <a:off x="0" y="628523"/>
            <a:ext cx="9144000" cy="463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b="1" dirty="0">
              <a:solidFill>
                <a:schemeClr val="tx1"/>
              </a:solidFill>
            </a:endParaRPr>
          </a:p>
        </p:txBody>
      </p:sp>
      <p:sp>
        <p:nvSpPr>
          <p:cNvPr id="8" name="Content Placeholder 2"/>
          <p:cNvSpPr>
            <a:spLocks noGrp="1"/>
          </p:cNvSpPr>
          <p:nvPr>
            <p:ph idx="1"/>
          </p:nvPr>
        </p:nvSpPr>
        <p:spPr>
          <a:xfrm>
            <a:off x="428625" y="936625"/>
            <a:ext cx="8255000" cy="4351338"/>
          </a:xfrm>
        </p:spPr>
        <p:txBody>
          <a:bodyPr>
            <a:normAutofit/>
          </a:bodyPr>
          <a:lstStyle/>
          <a:p>
            <a:pPr lvl="0">
              <a:spcBef>
                <a:spcPts val="0"/>
              </a:spcBef>
            </a:pPr>
            <a:endParaRPr lang="en-GB" sz="2000" dirty="0"/>
          </a:p>
          <a:p>
            <a:pPr lvl="0">
              <a:lnSpc>
                <a:spcPct val="130000"/>
              </a:lnSpc>
              <a:spcBef>
                <a:spcPts val="0"/>
              </a:spcBef>
            </a:pPr>
            <a:r>
              <a:rPr lang="en-GB" sz="2000" dirty="0"/>
              <a:t>Reflections on the framework                        : 15 Minutes</a:t>
            </a:r>
          </a:p>
          <a:p>
            <a:pPr lvl="0">
              <a:lnSpc>
                <a:spcPct val="130000"/>
              </a:lnSpc>
              <a:spcBef>
                <a:spcPts val="0"/>
              </a:spcBef>
            </a:pPr>
            <a:r>
              <a:rPr lang="en-GB" sz="2000" dirty="0"/>
              <a:t>Elements of a shared vision                            : 10 Minutes</a:t>
            </a:r>
          </a:p>
          <a:p>
            <a:pPr lvl="0">
              <a:lnSpc>
                <a:spcPct val="130000"/>
              </a:lnSpc>
              <a:spcBef>
                <a:spcPts val="0"/>
              </a:spcBef>
            </a:pPr>
            <a:r>
              <a:rPr lang="en-GB" sz="2000" dirty="0"/>
              <a:t>Processes for a global action agenda</a:t>
            </a:r>
            <a:endParaRPr lang="en-US" sz="2000" dirty="0"/>
          </a:p>
        </p:txBody>
      </p:sp>
      <p:sp>
        <p:nvSpPr>
          <p:cNvPr id="3" name="Right Brace 2"/>
          <p:cNvSpPr/>
          <p:nvPr/>
        </p:nvSpPr>
        <p:spPr>
          <a:xfrm>
            <a:off x="4557889" y="1862667"/>
            <a:ext cx="112889" cy="53622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37527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2"/>
            <a:ext cx="9144000" cy="621742"/>
          </a:xfrm>
          <a:prstGeom prst="rect">
            <a:avLst/>
          </a:prstGeom>
          <a:solidFill>
            <a:srgbClr val="92D050"/>
          </a:solidFill>
        </p:spPr>
        <p:txBody>
          <a:bodyPr vert="horz" lIns="91440" tIns="45720" rIns="91440" bIns="45720" rtlCol="0" anchor="ctr">
            <a:normAutofit/>
          </a:bodyPr>
          <a:lstStyle/>
          <a:p>
            <a:r>
              <a:rPr lang="en-US" sz="2400" b="1" dirty="0">
                <a:solidFill>
                  <a:schemeClr val="bg1"/>
                </a:solidFill>
              </a:rPr>
              <a:t>OVERVIEW</a:t>
            </a:r>
            <a:endParaRPr lang="en-US" sz="2400" b="1" i="1" dirty="0">
              <a:solidFill>
                <a:schemeClr val="bg1"/>
              </a:solidFill>
            </a:endParaRPr>
          </a:p>
        </p:txBody>
      </p:sp>
      <p:sp>
        <p:nvSpPr>
          <p:cNvPr id="5" name="Rectangle 4"/>
          <p:cNvSpPr/>
          <p:nvPr/>
        </p:nvSpPr>
        <p:spPr>
          <a:xfrm flipV="1">
            <a:off x="0" y="628523"/>
            <a:ext cx="9144000" cy="463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b="1" dirty="0">
              <a:solidFill>
                <a:schemeClr val="tx1"/>
              </a:solidFill>
            </a:endParaRPr>
          </a:p>
        </p:txBody>
      </p:sp>
      <p:pic>
        <p:nvPicPr>
          <p:cNvPr id="9" name="Picture 8"/>
          <p:cNvPicPr>
            <a:picLocks noChangeAspect="1"/>
          </p:cNvPicPr>
          <p:nvPr/>
        </p:nvPicPr>
        <p:blipFill rotWithShape="1">
          <a:blip r:embed="rId2"/>
          <a:srcRect l="6541" t="19676" r="2745" b="27778"/>
          <a:stretch/>
        </p:blipFill>
        <p:spPr>
          <a:xfrm>
            <a:off x="8350624" y="-27382"/>
            <a:ext cx="793376" cy="772946"/>
          </a:xfrm>
          <a:prstGeom prst="rect">
            <a:avLst/>
          </a:prstGeom>
        </p:spPr>
      </p:pic>
      <p:sp>
        <p:nvSpPr>
          <p:cNvPr id="6" name="Content Placeholder 2"/>
          <p:cNvSpPr>
            <a:spLocks noGrp="1"/>
          </p:cNvSpPr>
          <p:nvPr>
            <p:ph idx="1"/>
          </p:nvPr>
        </p:nvSpPr>
        <p:spPr>
          <a:xfrm>
            <a:off x="323850" y="1346699"/>
            <a:ext cx="8496300" cy="4351338"/>
          </a:xfrm>
        </p:spPr>
        <p:txBody>
          <a:bodyPr>
            <a:noAutofit/>
          </a:bodyPr>
          <a:lstStyle/>
          <a:p>
            <a:pPr>
              <a:lnSpc>
                <a:spcPct val="110000"/>
              </a:lnSpc>
              <a:spcBef>
                <a:spcPts val="0"/>
              </a:spcBef>
            </a:pPr>
            <a:r>
              <a:rPr lang="en-US" sz="1800" b="1" dirty="0">
                <a:solidFill>
                  <a:srgbClr val="00B050"/>
                </a:solidFill>
              </a:rPr>
              <a:t>INTRODUCTION</a:t>
            </a:r>
          </a:p>
          <a:p>
            <a:pPr indent="0">
              <a:lnSpc>
                <a:spcPct val="110000"/>
              </a:lnSpc>
              <a:spcBef>
                <a:spcPts val="0"/>
              </a:spcBef>
              <a:buNone/>
            </a:pPr>
            <a:r>
              <a:rPr lang="en-US" sz="1600" dirty="0"/>
              <a:t>Background and objectives of the PEP Working Paper</a:t>
            </a:r>
          </a:p>
          <a:p>
            <a:pPr>
              <a:lnSpc>
                <a:spcPct val="110000"/>
              </a:lnSpc>
              <a:spcBef>
                <a:spcPts val="0"/>
              </a:spcBef>
            </a:pPr>
            <a:endParaRPr lang="en-US" sz="1600" dirty="0"/>
          </a:p>
          <a:p>
            <a:pPr>
              <a:lnSpc>
                <a:spcPct val="110000"/>
              </a:lnSpc>
              <a:spcBef>
                <a:spcPts val="0"/>
              </a:spcBef>
            </a:pPr>
            <a:r>
              <a:rPr lang="en-US" sz="1800" b="1" dirty="0">
                <a:solidFill>
                  <a:srgbClr val="00B050"/>
                </a:solidFill>
              </a:rPr>
              <a:t>THE ‘LOCAL’ OPPORTUNITY</a:t>
            </a:r>
          </a:p>
          <a:p>
            <a:pPr indent="0">
              <a:lnSpc>
                <a:spcPct val="110000"/>
              </a:lnSpc>
              <a:spcBef>
                <a:spcPts val="0"/>
              </a:spcBef>
              <a:buNone/>
            </a:pPr>
            <a:r>
              <a:rPr lang="en-US" sz="1600" dirty="0"/>
              <a:t>The transformative potential of local green enterprises to deliver poverty, environment and climate solutions for the SDGs</a:t>
            </a:r>
          </a:p>
          <a:p>
            <a:pPr>
              <a:lnSpc>
                <a:spcPct val="110000"/>
              </a:lnSpc>
              <a:spcBef>
                <a:spcPts val="0"/>
              </a:spcBef>
            </a:pPr>
            <a:endParaRPr lang="en-US" sz="1600" dirty="0"/>
          </a:p>
          <a:p>
            <a:pPr>
              <a:lnSpc>
                <a:spcPct val="110000"/>
              </a:lnSpc>
              <a:spcBef>
                <a:spcPts val="0"/>
              </a:spcBef>
            </a:pPr>
            <a:r>
              <a:rPr lang="en-US" sz="1800" b="1" dirty="0">
                <a:solidFill>
                  <a:srgbClr val="00B050"/>
                </a:solidFill>
              </a:rPr>
              <a:t>ENABLING LOCAL SOLUTIONS</a:t>
            </a:r>
          </a:p>
          <a:p>
            <a:pPr indent="0">
              <a:lnSpc>
                <a:spcPct val="110000"/>
              </a:lnSpc>
              <a:spcBef>
                <a:spcPts val="0"/>
              </a:spcBef>
              <a:buNone/>
            </a:pPr>
            <a:r>
              <a:rPr lang="en-US" sz="1600" dirty="0"/>
              <a:t>Unlocking the transformative potential of local green enterprise solutions </a:t>
            </a:r>
            <a:r>
              <a:rPr lang="mr-IN" sz="1600" dirty="0"/>
              <a:t>–</a:t>
            </a:r>
            <a:r>
              <a:rPr lang="en-US" sz="1600" dirty="0"/>
              <a:t> a ‘systems’ approach</a:t>
            </a:r>
          </a:p>
          <a:p>
            <a:pPr>
              <a:lnSpc>
                <a:spcPct val="110000"/>
              </a:lnSpc>
              <a:spcBef>
                <a:spcPts val="0"/>
              </a:spcBef>
            </a:pPr>
            <a:endParaRPr lang="en-US" sz="1600" dirty="0"/>
          </a:p>
          <a:p>
            <a:pPr>
              <a:lnSpc>
                <a:spcPct val="110000"/>
              </a:lnSpc>
              <a:spcBef>
                <a:spcPts val="0"/>
              </a:spcBef>
            </a:pPr>
            <a:r>
              <a:rPr lang="en-US" sz="1800" b="1" dirty="0">
                <a:solidFill>
                  <a:srgbClr val="00B050"/>
                </a:solidFill>
              </a:rPr>
              <a:t>SCALING UP IMPACT</a:t>
            </a:r>
          </a:p>
          <a:p>
            <a:pPr indent="0">
              <a:lnSpc>
                <a:spcPct val="110000"/>
              </a:lnSpc>
              <a:spcBef>
                <a:spcPts val="0"/>
              </a:spcBef>
              <a:buNone/>
            </a:pPr>
            <a:r>
              <a:rPr lang="en-US" sz="1600" i="1" dirty="0"/>
              <a:t>Local Green Enterprises 2030</a:t>
            </a:r>
            <a:r>
              <a:rPr lang="en-US" sz="1600" dirty="0"/>
              <a:t> </a:t>
            </a:r>
            <a:r>
              <a:rPr lang="mr-IN" sz="1600" dirty="0"/>
              <a:t>–</a:t>
            </a:r>
            <a:r>
              <a:rPr lang="en-US" sz="1600" dirty="0"/>
              <a:t> towards a shared vision and global action agenda</a:t>
            </a:r>
          </a:p>
        </p:txBody>
      </p:sp>
    </p:spTree>
    <p:extLst>
      <p:ext uri="{BB962C8B-B14F-4D97-AF65-F5344CB8AC3E}">
        <p14:creationId xmlns:p14="http://schemas.microsoft.com/office/powerpoint/2010/main" val="36095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2"/>
            <a:ext cx="8511988" cy="621742"/>
          </a:xfrm>
          <a:prstGeom prst="rect">
            <a:avLst/>
          </a:prstGeom>
          <a:solidFill>
            <a:srgbClr val="92D050"/>
          </a:solidFill>
        </p:spPr>
        <p:txBody>
          <a:bodyPr vert="horz" lIns="91440" tIns="45720" rIns="91440" bIns="45720" rtlCol="0" anchor="ctr">
            <a:normAutofit fontScale="92500"/>
          </a:bodyPr>
          <a:lstStyle/>
          <a:p>
            <a:r>
              <a:rPr lang="en-US" sz="2400" b="1" dirty="0">
                <a:solidFill>
                  <a:schemeClr val="bg1"/>
                </a:solidFill>
              </a:rPr>
              <a:t>“Getting to Zero” - </a:t>
            </a:r>
            <a:r>
              <a:rPr lang="en-US" sz="2400" b="1" i="1" dirty="0">
                <a:solidFill>
                  <a:schemeClr val="bg1"/>
                </a:solidFill>
              </a:rPr>
              <a:t> poverty, environment and climate call to action</a:t>
            </a:r>
          </a:p>
        </p:txBody>
      </p:sp>
      <p:sp>
        <p:nvSpPr>
          <p:cNvPr id="5" name="Rectangle 4"/>
          <p:cNvSpPr/>
          <p:nvPr/>
        </p:nvSpPr>
        <p:spPr>
          <a:xfrm flipV="1">
            <a:off x="0" y="634784"/>
            <a:ext cx="9144000" cy="46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b="1" dirty="0">
              <a:solidFill>
                <a:schemeClr val="tx1"/>
              </a:solidFill>
            </a:endParaRPr>
          </a:p>
        </p:txBody>
      </p:sp>
      <p:sp>
        <p:nvSpPr>
          <p:cNvPr id="6" name="Content Placeholder 2"/>
          <p:cNvSpPr>
            <a:spLocks noGrp="1"/>
          </p:cNvSpPr>
          <p:nvPr>
            <p:ph idx="1"/>
          </p:nvPr>
        </p:nvSpPr>
        <p:spPr>
          <a:xfrm>
            <a:off x="271499" y="1101951"/>
            <a:ext cx="5820020" cy="4569192"/>
          </a:xfrm>
          <a:ln>
            <a:solidFill>
              <a:schemeClr val="bg2">
                <a:lumMod val="90000"/>
              </a:schemeClr>
            </a:solidFill>
          </a:ln>
        </p:spPr>
        <p:txBody>
          <a:bodyPr>
            <a:normAutofit fontScale="92500" lnSpcReduction="10000"/>
          </a:bodyPr>
          <a:lstStyle/>
          <a:p>
            <a:pPr lvl="0"/>
            <a:endParaRPr lang="en-GB" sz="1800" dirty="0"/>
          </a:p>
          <a:p>
            <a:pPr lvl="0">
              <a:lnSpc>
                <a:spcPct val="110000"/>
              </a:lnSpc>
              <a:spcBef>
                <a:spcPts val="0"/>
              </a:spcBef>
            </a:pPr>
            <a:r>
              <a:rPr lang="en-GB" sz="1600" b="1" dirty="0">
                <a:solidFill>
                  <a:srgbClr val="00B050"/>
                </a:solidFill>
              </a:rPr>
              <a:t>‘</a:t>
            </a:r>
            <a:r>
              <a:rPr lang="en-GB" sz="1800" b="1" dirty="0">
                <a:solidFill>
                  <a:srgbClr val="00B050"/>
                </a:solidFill>
              </a:rPr>
              <a:t>GETTING TO ZERO’ </a:t>
            </a:r>
            <a:r>
              <a:rPr lang="en-GB" sz="1800" dirty="0"/>
              <a:t>on poverty, environment and climate —a unifying vision and call to action. </a:t>
            </a:r>
            <a:r>
              <a:rPr lang="en-US" sz="1800" b="1" dirty="0"/>
              <a:t>The Poverty-Environment Partnership (PEP)</a:t>
            </a:r>
            <a:r>
              <a:rPr lang="en-US" sz="1800" dirty="0"/>
              <a:t> was established after the 2002 World Summit on Sustainable Development as an informal network of like-minded organizations committed to ending extreme poverty while sustaining the environment. </a:t>
            </a:r>
            <a:endParaRPr lang="en-GB" sz="1800" dirty="0"/>
          </a:p>
          <a:p>
            <a:pPr lvl="0">
              <a:lnSpc>
                <a:spcPct val="110000"/>
              </a:lnSpc>
              <a:spcBef>
                <a:spcPts val="0"/>
              </a:spcBef>
            </a:pPr>
            <a:endParaRPr lang="en-US" sz="1800" dirty="0"/>
          </a:p>
          <a:p>
            <a:pPr lvl="0">
              <a:lnSpc>
                <a:spcPct val="110000"/>
              </a:lnSpc>
              <a:spcBef>
                <a:spcPts val="0"/>
              </a:spcBef>
            </a:pPr>
            <a:r>
              <a:rPr lang="en-GB" sz="1800" b="1" dirty="0">
                <a:solidFill>
                  <a:srgbClr val="00B050"/>
                </a:solidFill>
              </a:rPr>
              <a:t>From global vision to local action </a:t>
            </a:r>
            <a:r>
              <a:rPr lang="en-GB" sz="1800" dirty="0"/>
              <a:t>- </a:t>
            </a:r>
            <a:r>
              <a:rPr lang="en-US" sz="1800" i="1" dirty="0"/>
              <a:t>Scaling up local p-e-c solutions</a:t>
            </a:r>
            <a:endParaRPr lang="en-US" sz="1800" b="1" i="1" dirty="0"/>
          </a:p>
          <a:p>
            <a:pPr marL="0" lvl="0" indent="0">
              <a:lnSpc>
                <a:spcPct val="110000"/>
              </a:lnSpc>
              <a:spcBef>
                <a:spcPts val="0"/>
              </a:spcBef>
              <a:buNone/>
            </a:pPr>
            <a:endParaRPr lang="en-US" sz="1800" dirty="0"/>
          </a:p>
          <a:p>
            <a:pPr lvl="0">
              <a:lnSpc>
                <a:spcPct val="110000"/>
              </a:lnSpc>
              <a:spcBef>
                <a:spcPts val="0"/>
              </a:spcBef>
            </a:pPr>
            <a:r>
              <a:rPr lang="en-US" sz="1800" b="1" dirty="0">
                <a:solidFill>
                  <a:srgbClr val="00B050"/>
                </a:solidFill>
              </a:rPr>
              <a:t>Local green enterprises (LGEs) </a:t>
            </a:r>
            <a:r>
              <a:rPr lang="en-US" sz="1800" dirty="0"/>
              <a:t> have demonstrated their potential to deliver integrated poverty-environment- climate solutions that meet today’s development challenges and can accelerate the transition to fair, green and resilient economies</a:t>
            </a:r>
          </a:p>
        </p:txBody>
      </p:sp>
      <p:pic>
        <p:nvPicPr>
          <p:cNvPr id="9" name="Picture 8" descr="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7234" y="1152967"/>
            <a:ext cx="2483169" cy="1857189"/>
          </a:xfrm>
          <a:prstGeom prst="rect">
            <a:avLst/>
          </a:prstGeom>
        </p:spPr>
      </p:pic>
      <p:pic>
        <p:nvPicPr>
          <p:cNvPr id="10" name="Picture 9" descr="C:\Users\Administrator\Pictures\SPI\IMG_1747.JPG"/>
          <p:cNvPicPr>
            <a:picLocks noChangeAspect="1" noChangeArrowheads="1"/>
          </p:cNvPicPr>
          <p:nvPr/>
        </p:nvPicPr>
        <p:blipFill rotWithShape="1">
          <a:blip r:embed="rId4" cstate="print">
            <a:lum contrast="30000"/>
            <a:extLst>
              <a:ext uri="{28A0092B-C50C-407E-A947-70E740481C1C}">
                <a14:useLocalDpi xmlns:a14="http://schemas.microsoft.com/office/drawing/2010/main" val="0"/>
              </a:ext>
            </a:extLst>
          </a:blip>
          <a:srcRect t="7509"/>
          <a:stretch/>
        </p:blipFill>
        <p:spPr bwMode="auto">
          <a:xfrm>
            <a:off x="6297234" y="3655488"/>
            <a:ext cx="2483169" cy="1898036"/>
          </a:xfrm>
          <a:prstGeom prst="rect">
            <a:avLst/>
          </a:prstGeom>
          <a:ln>
            <a:noFill/>
          </a:ln>
          <a:effectLst>
            <a:softEdge rad="0"/>
          </a:effectLst>
          <a:extLst>
            <a:ext uri="{909E8E84-426E-40dd-AFC4-6F175D3DCCD1}">
              <a14:hiddenFill xmlns:a14="http://schemas.microsoft.com/office/drawing/2010/main" xmlns="">
                <a:solidFill>
                  <a:srgbClr val="FFFFFF"/>
                </a:solidFill>
              </a14:hiddenFill>
            </a:ext>
          </a:extLst>
        </p:spPr>
      </p:pic>
      <p:pic>
        <p:nvPicPr>
          <p:cNvPr id="11" name="Picture 10"/>
          <p:cNvPicPr>
            <a:picLocks noChangeAspect="1"/>
          </p:cNvPicPr>
          <p:nvPr/>
        </p:nvPicPr>
        <p:blipFill rotWithShape="1">
          <a:blip r:embed="rId5"/>
          <a:srcRect l="6541" t="19676" r="2745" b="27778"/>
          <a:stretch/>
        </p:blipFill>
        <p:spPr>
          <a:xfrm>
            <a:off x="8350624" y="-27382"/>
            <a:ext cx="793376" cy="772946"/>
          </a:xfrm>
          <a:prstGeom prst="rect">
            <a:avLst/>
          </a:prstGeom>
        </p:spPr>
      </p:pic>
    </p:spTree>
    <p:extLst>
      <p:ext uri="{BB962C8B-B14F-4D97-AF65-F5344CB8AC3E}">
        <p14:creationId xmlns:p14="http://schemas.microsoft.com/office/powerpoint/2010/main" val="1942179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2"/>
            <a:ext cx="9144000" cy="621742"/>
          </a:xfrm>
          <a:prstGeom prst="rect">
            <a:avLst/>
          </a:prstGeom>
          <a:solidFill>
            <a:srgbClr val="92D050"/>
          </a:solidFill>
        </p:spPr>
        <p:txBody>
          <a:bodyPr vert="horz" lIns="91440" tIns="45720" rIns="91440" bIns="45720" rtlCol="0" anchor="ctr">
            <a:normAutofit/>
          </a:bodyPr>
          <a:lstStyle/>
          <a:p>
            <a:r>
              <a:rPr lang="en-US" sz="2400" b="1" dirty="0">
                <a:solidFill>
                  <a:schemeClr val="bg1"/>
                </a:solidFill>
              </a:rPr>
              <a:t>Objectives of the Working Paper </a:t>
            </a:r>
            <a:endParaRPr lang="en-US" sz="2400" b="1" i="1" dirty="0">
              <a:solidFill>
                <a:schemeClr val="bg1"/>
              </a:solidFill>
            </a:endParaRPr>
          </a:p>
        </p:txBody>
      </p:sp>
      <p:sp>
        <p:nvSpPr>
          <p:cNvPr id="5" name="Rectangle 4"/>
          <p:cNvSpPr/>
          <p:nvPr/>
        </p:nvSpPr>
        <p:spPr>
          <a:xfrm flipV="1">
            <a:off x="0" y="628523"/>
            <a:ext cx="9144000" cy="46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b="1" dirty="0">
              <a:solidFill>
                <a:schemeClr val="tx1"/>
              </a:solidFill>
            </a:endParaRPr>
          </a:p>
        </p:txBody>
      </p:sp>
      <p:sp>
        <p:nvSpPr>
          <p:cNvPr id="7" name="Content Placeholder 2"/>
          <p:cNvSpPr txBox="1">
            <a:spLocks/>
          </p:cNvSpPr>
          <p:nvPr/>
        </p:nvSpPr>
        <p:spPr>
          <a:xfrm>
            <a:off x="235261" y="1178215"/>
            <a:ext cx="8505327" cy="4819173"/>
          </a:xfrm>
          <a:prstGeom prst="rect">
            <a:avLst/>
          </a:prstGeom>
          <a:ln>
            <a:solidFill>
              <a:schemeClr val="bg2">
                <a:lumMod val="90000"/>
              </a:schemeClr>
            </a:solidFill>
          </a:ln>
        </p:spPr>
        <p:txBody>
          <a:bodyPr vert="horz" lIns="91440" tIns="45720" rIns="91440" bIns="45720" rtlCol="0">
            <a:noAutofit/>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US" sz="1600" dirty="0"/>
          </a:p>
          <a:p>
            <a:pPr>
              <a:lnSpc>
                <a:spcPct val="110000"/>
              </a:lnSpc>
              <a:spcBef>
                <a:spcPts val="0"/>
              </a:spcBef>
            </a:pPr>
            <a:r>
              <a:rPr lang="en-US" sz="1800" b="1" i="1" dirty="0">
                <a:solidFill>
                  <a:srgbClr val="00B050"/>
                </a:solidFill>
              </a:rPr>
              <a:t>Document evidence on the transformative potential of LGEs  </a:t>
            </a:r>
            <a:r>
              <a:rPr lang="en-US" sz="1800" dirty="0"/>
              <a:t>to deliver integrated poverty-environment-climate solutions and accelerate the transition to inclusive and resilient green economies</a:t>
            </a:r>
          </a:p>
          <a:p>
            <a:pPr>
              <a:lnSpc>
                <a:spcPct val="110000"/>
              </a:lnSpc>
              <a:spcBef>
                <a:spcPts val="0"/>
              </a:spcBef>
            </a:pPr>
            <a:endParaRPr lang="en-US" sz="1800" dirty="0"/>
          </a:p>
          <a:p>
            <a:pPr>
              <a:lnSpc>
                <a:spcPct val="110000"/>
              </a:lnSpc>
              <a:spcBef>
                <a:spcPts val="0"/>
              </a:spcBef>
            </a:pPr>
            <a:r>
              <a:rPr lang="en-US" sz="1800" b="1" i="1" dirty="0">
                <a:solidFill>
                  <a:srgbClr val="00B050"/>
                </a:solidFill>
              </a:rPr>
              <a:t>Identify</a:t>
            </a:r>
            <a:r>
              <a:rPr lang="en-US" sz="1800" dirty="0">
                <a:solidFill>
                  <a:srgbClr val="00B050"/>
                </a:solidFill>
              </a:rPr>
              <a:t> </a:t>
            </a:r>
            <a:r>
              <a:rPr lang="en-US" sz="1800" dirty="0"/>
              <a:t>key policy, regulatory, market and institutional </a:t>
            </a:r>
            <a:r>
              <a:rPr lang="en-US" sz="1800" b="1" i="1" dirty="0">
                <a:solidFill>
                  <a:srgbClr val="00B050"/>
                </a:solidFill>
              </a:rPr>
              <a:t>barriers</a:t>
            </a:r>
            <a:r>
              <a:rPr lang="en-US" sz="1800" dirty="0">
                <a:solidFill>
                  <a:srgbClr val="00B050"/>
                </a:solidFill>
              </a:rPr>
              <a:t> </a:t>
            </a:r>
            <a:r>
              <a:rPr lang="en-US" sz="1800" dirty="0"/>
              <a:t>to LGE development and scaling</a:t>
            </a:r>
          </a:p>
          <a:p>
            <a:pPr>
              <a:lnSpc>
                <a:spcPct val="110000"/>
              </a:lnSpc>
              <a:spcBef>
                <a:spcPts val="0"/>
              </a:spcBef>
            </a:pPr>
            <a:endParaRPr lang="en-US" sz="1800" dirty="0"/>
          </a:p>
          <a:p>
            <a:pPr lvl="0">
              <a:lnSpc>
                <a:spcPct val="110000"/>
              </a:lnSpc>
              <a:spcBef>
                <a:spcPts val="0"/>
              </a:spcBef>
            </a:pPr>
            <a:r>
              <a:rPr lang="en-US" sz="1800" dirty="0"/>
              <a:t>Propose </a:t>
            </a:r>
            <a:r>
              <a:rPr lang="en-US" sz="1800" b="1" i="1" dirty="0">
                <a:solidFill>
                  <a:srgbClr val="00B050"/>
                </a:solidFill>
              </a:rPr>
              <a:t>framework for a country-driven ‘systems’ approach</a:t>
            </a:r>
            <a:r>
              <a:rPr lang="en-US" sz="1800" b="1" i="1" dirty="0"/>
              <a:t> </a:t>
            </a:r>
            <a:r>
              <a:rPr lang="en-US" sz="1800" dirty="0"/>
              <a:t>to more effectively supporting and scaling up LGE solutions— drawing on case study examples of local enterprise ‘ecosystems’ and financing and partnership models that have worked to support the growth and sustainability of LGEs;</a:t>
            </a:r>
          </a:p>
          <a:p>
            <a:pPr lvl="0">
              <a:lnSpc>
                <a:spcPct val="110000"/>
              </a:lnSpc>
              <a:spcBef>
                <a:spcPts val="0"/>
              </a:spcBef>
            </a:pPr>
            <a:endParaRPr lang="en-US" sz="1800" dirty="0"/>
          </a:p>
          <a:p>
            <a:pPr>
              <a:lnSpc>
                <a:spcPct val="110000"/>
              </a:lnSpc>
              <a:spcBef>
                <a:spcPts val="0"/>
              </a:spcBef>
            </a:pPr>
            <a:r>
              <a:rPr lang="en-US" sz="1800" dirty="0"/>
              <a:t>Catalyze a broader effort to forge a </a:t>
            </a:r>
            <a:r>
              <a:rPr lang="en-US" sz="1800" b="1" i="1" dirty="0">
                <a:solidFill>
                  <a:srgbClr val="00B050"/>
                </a:solidFill>
              </a:rPr>
              <a:t>shared vision</a:t>
            </a:r>
            <a:r>
              <a:rPr lang="en-US" sz="1800" b="1" dirty="0">
                <a:solidFill>
                  <a:srgbClr val="00B050"/>
                </a:solidFill>
              </a:rPr>
              <a:t> and </a:t>
            </a:r>
            <a:r>
              <a:rPr lang="en-US" sz="1800" b="1" i="1" dirty="0">
                <a:solidFill>
                  <a:srgbClr val="00B050"/>
                </a:solidFill>
              </a:rPr>
              <a:t>global action agenda</a:t>
            </a:r>
            <a:r>
              <a:rPr lang="en-US" sz="1800" b="1" dirty="0">
                <a:solidFill>
                  <a:srgbClr val="00B050"/>
                </a:solidFill>
              </a:rPr>
              <a:t> </a:t>
            </a:r>
            <a:r>
              <a:rPr lang="en-US" sz="1800" dirty="0"/>
              <a:t>to better support and more effectively scale up LGE solutions for the SDGs</a:t>
            </a:r>
          </a:p>
        </p:txBody>
      </p:sp>
      <p:pic>
        <p:nvPicPr>
          <p:cNvPr id="9" name="Picture 8"/>
          <p:cNvPicPr>
            <a:picLocks noChangeAspect="1"/>
          </p:cNvPicPr>
          <p:nvPr/>
        </p:nvPicPr>
        <p:blipFill rotWithShape="1">
          <a:blip r:embed="rId2"/>
          <a:srcRect l="6541" t="19676" r="2745" b="27778"/>
          <a:stretch/>
        </p:blipFill>
        <p:spPr>
          <a:xfrm>
            <a:off x="8350624" y="-27382"/>
            <a:ext cx="793376" cy="772946"/>
          </a:xfrm>
          <a:prstGeom prst="rect">
            <a:avLst/>
          </a:prstGeom>
        </p:spPr>
      </p:pic>
    </p:spTree>
    <p:extLst>
      <p:ext uri="{BB962C8B-B14F-4D97-AF65-F5344CB8AC3E}">
        <p14:creationId xmlns:p14="http://schemas.microsoft.com/office/powerpoint/2010/main" val="1558171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2"/>
            <a:ext cx="9144000" cy="621742"/>
          </a:xfrm>
          <a:prstGeom prst="rect">
            <a:avLst/>
          </a:prstGeom>
          <a:solidFill>
            <a:srgbClr val="92D050"/>
          </a:solidFill>
        </p:spPr>
        <p:txBody>
          <a:bodyPr vert="horz" lIns="91440" tIns="45720" rIns="91440" bIns="45720" rtlCol="0" anchor="ctr">
            <a:normAutofit/>
          </a:bodyPr>
          <a:lstStyle/>
          <a:p>
            <a:r>
              <a:rPr lang="en-US" sz="2000" b="1" dirty="0">
                <a:solidFill>
                  <a:schemeClr val="bg1"/>
                </a:solidFill>
              </a:rPr>
              <a:t>THE ‘LOCAL’ OPPORTUNITY: </a:t>
            </a:r>
            <a:r>
              <a:rPr lang="en-US" sz="2000" b="1" i="1" dirty="0">
                <a:solidFill>
                  <a:schemeClr val="bg1"/>
                </a:solidFill>
              </a:rPr>
              <a:t>Defining Local Green Enterprises </a:t>
            </a:r>
          </a:p>
        </p:txBody>
      </p:sp>
      <p:sp>
        <p:nvSpPr>
          <p:cNvPr id="5" name="Rectangle 4"/>
          <p:cNvSpPr/>
          <p:nvPr/>
        </p:nvSpPr>
        <p:spPr>
          <a:xfrm flipV="1">
            <a:off x="0" y="628523"/>
            <a:ext cx="9144000" cy="46300"/>
          </a:xfrm>
          <a:prstGeom prst="rect">
            <a:avLst/>
          </a:prstGeom>
          <a:solidFill>
            <a:schemeClr val="bg1">
              <a:lumMod val="8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b="1"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00528937"/>
              </p:ext>
            </p:extLst>
          </p:nvPr>
        </p:nvGraphicFramePr>
        <p:xfrm>
          <a:off x="253998" y="4757218"/>
          <a:ext cx="8621890" cy="1655133"/>
        </p:xfrm>
        <a:graphic>
          <a:graphicData uri="http://schemas.openxmlformats.org/drawingml/2006/table">
            <a:tbl>
              <a:tblPr firstRow="1" firstCol="1" bandRow="1">
                <a:tableStyleId>{5C22544A-7EE6-4342-B048-85BDC9FD1C3A}</a:tableStyleId>
              </a:tblPr>
              <a:tblGrid>
                <a:gridCol w="1333603">
                  <a:extLst>
                    <a:ext uri="{9D8B030D-6E8A-4147-A177-3AD203B41FA5}">
                      <a16:colId xmlns:a16="http://schemas.microsoft.com/office/drawing/2014/main" val="20000"/>
                    </a:ext>
                  </a:extLst>
                </a:gridCol>
                <a:gridCol w="2713722">
                  <a:extLst>
                    <a:ext uri="{9D8B030D-6E8A-4147-A177-3AD203B41FA5}">
                      <a16:colId xmlns:a16="http://schemas.microsoft.com/office/drawing/2014/main" val="20001"/>
                    </a:ext>
                  </a:extLst>
                </a:gridCol>
                <a:gridCol w="2481120">
                  <a:extLst>
                    <a:ext uri="{9D8B030D-6E8A-4147-A177-3AD203B41FA5}">
                      <a16:colId xmlns:a16="http://schemas.microsoft.com/office/drawing/2014/main" val="20002"/>
                    </a:ext>
                  </a:extLst>
                </a:gridCol>
                <a:gridCol w="2093445">
                  <a:extLst>
                    <a:ext uri="{9D8B030D-6E8A-4147-A177-3AD203B41FA5}">
                      <a16:colId xmlns:a16="http://schemas.microsoft.com/office/drawing/2014/main" val="20003"/>
                    </a:ext>
                  </a:extLst>
                </a:gridCol>
              </a:tblGrid>
              <a:tr h="308555">
                <a:tc gridSpan="4">
                  <a:txBody>
                    <a:bodyPr/>
                    <a:lstStyle/>
                    <a:p>
                      <a:pPr algn="ctr">
                        <a:lnSpc>
                          <a:spcPct val="115000"/>
                        </a:lnSpc>
                        <a:spcAft>
                          <a:spcPts val="0"/>
                        </a:spcAft>
                      </a:pPr>
                      <a:r>
                        <a:rPr lang="en-GB" sz="1400" dirty="0">
                          <a:solidFill>
                            <a:schemeClr val="tx1"/>
                          </a:solidFill>
                          <a:effectLst/>
                          <a:latin typeface="+mn-lt"/>
                          <a:ea typeface="Calibri" charset="0"/>
                          <a:cs typeface="Times New Roman" charset="0"/>
                        </a:rPr>
                        <a:t>ENTERPRISES</a:t>
                      </a:r>
                    </a:p>
                  </a:txBody>
                  <a:tcPr marL="68580" marR="68580" marT="0" marB="0">
                    <a:solidFill>
                      <a:schemeClr val="bg1">
                        <a:lumMod val="85000"/>
                      </a:schemeClr>
                    </a:solidFill>
                  </a:tcPr>
                </a:tc>
                <a:tc hMerge="1">
                  <a:txBody>
                    <a:bodyPr/>
                    <a:lstStyle/>
                    <a:p>
                      <a:pPr algn="ctr">
                        <a:lnSpc>
                          <a:spcPct val="115000"/>
                        </a:lnSpc>
                        <a:spcAft>
                          <a:spcPts val="0"/>
                        </a:spcAft>
                      </a:pPr>
                      <a:endParaRPr lang="en-GB" sz="1400" dirty="0">
                        <a:solidFill>
                          <a:schemeClr val="tx1"/>
                        </a:solidFill>
                        <a:effectLst/>
                        <a:latin typeface="Avenir" charset="0"/>
                        <a:ea typeface="Calibri" charset="0"/>
                        <a:cs typeface="Times New Roman" charset="0"/>
                      </a:endParaRPr>
                    </a:p>
                  </a:txBody>
                  <a:tcPr marL="68580" marR="68580" marT="0" marB="0" anchor="ctr">
                    <a:solidFill>
                      <a:schemeClr val="bg1">
                        <a:lumMod val="85000"/>
                      </a:schemeClr>
                    </a:solidFill>
                  </a:tcPr>
                </a:tc>
                <a:tc hMerge="1">
                  <a:txBody>
                    <a:bodyPr/>
                    <a:lstStyle/>
                    <a:p>
                      <a:pPr algn="ctr">
                        <a:lnSpc>
                          <a:spcPct val="115000"/>
                        </a:lnSpc>
                        <a:spcAft>
                          <a:spcPts val="0"/>
                        </a:spcAft>
                      </a:pPr>
                      <a:endParaRPr lang="en-GB" sz="1400" dirty="0">
                        <a:solidFill>
                          <a:schemeClr val="tx1"/>
                        </a:solidFill>
                        <a:effectLst/>
                        <a:latin typeface="Avenir" charset="0"/>
                        <a:ea typeface="Calibri" charset="0"/>
                        <a:cs typeface="Times New Roman" charset="0"/>
                      </a:endParaRPr>
                    </a:p>
                  </a:txBody>
                  <a:tcPr marL="68580" marR="68580" marT="0" marB="0" anchor="ctr">
                    <a:solidFill>
                      <a:schemeClr val="bg1">
                        <a:lumMod val="85000"/>
                      </a:schemeClr>
                    </a:solidFill>
                  </a:tcPr>
                </a:tc>
                <a:tc hMerge="1">
                  <a:txBody>
                    <a:bodyPr/>
                    <a:lstStyle/>
                    <a:p>
                      <a:pPr algn="ctr">
                        <a:lnSpc>
                          <a:spcPct val="115000"/>
                        </a:lnSpc>
                        <a:spcAft>
                          <a:spcPts val="0"/>
                        </a:spcAft>
                      </a:pPr>
                      <a:endParaRPr lang="en-GB" sz="1400" dirty="0">
                        <a:solidFill>
                          <a:schemeClr val="tx1"/>
                        </a:solidFill>
                        <a:effectLst/>
                        <a:latin typeface="Avenir" charset="0"/>
                        <a:ea typeface="Calibri" charset="0"/>
                        <a:cs typeface="Times New Roman" charset="0"/>
                      </a:endParaRPr>
                    </a:p>
                  </a:txBody>
                  <a:tcPr marL="68580" marR="68580" marT="0" marB="0" anchor="ctr">
                    <a:solidFill>
                      <a:schemeClr val="bg1">
                        <a:lumMod val="85000"/>
                      </a:schemeClr>
                    </a:solidFill>
                  </a:tcPr>
                </a:tc>
                <a:extLst>
                  <a:ext uri="{0D108BD9-81ED-4DB2-BD59-A6C34878D82A}">
                    <a16:rowId xmlns:a16="http://schemas.microsoft.com/office/drawing/2014/main" val="10000"/>
                  </a:ext>
                </a:extLst>
              </a:tr>
              <a:tr h="308555">
                <a:tc>
                  <a:txBody>
                    <a:bodyPr/>
                    <a:lstStyle/>
                    <a:p>
                      <a:pPr algn="ctr">
                        <a:lnSpc>
                          <a:spcPct val="115000"/>
                        </a:lnSpc>
                        <a:spcAft>
                          <a:spcPts val="0"/>
                        </a:spcAft>
                      </a:pPr>
                      <a:r>
                        <a:rPr lang="en-US" sz="1000" dirty="0">
                          <a:effectLst/>
                        </a:rPr>
                        <a:t> </a:t>
                      </a:r>
                      <a:endParaRPr lang="en-GB" sz="1000" dirty="0">
                        <a:effectLst/>
                        <a:latin typeface="Avenir" charset="0"/>
                        <a:ea typeface="Calibri" charset="0"/>
                        <a:cs typeface="Times New Roman" charset="0"/>
                      </a:endParaRPr>
                    </a:p>
                  </a:txBody>
                  <a:tcPr marL="68580" marR="68580" marT="0" marB="0">
                    <a:solidFill>
                      <a:schemeClr val="bg1">
                        <a:lumMod val="85000"/>
                      </a:schemeClr>
                    </a:solidFill>
                  </a:tcPr>
                </a:tc>
                <a:tc>
                  <a:txBody>
                    <a:bodyPr/>
                    <a:lstStyle/>
                    <a:p>
                      <a:pPr algn="ctr">
                        <a:lnSpc>
                          <a:spcPct val="115000"/>
                        </a:lnSpc>
                        <a:spcAft>
                          <a:spcPts val="0"/>
                        </a:spcAft>
                      </a:pPr>
                      <a:r>
                        <a:rPr lang="en-US" sz="1400" dirty="0">
                          <a:solidFill>
                            <a:schemeClr val="tx1"/>
                          </a:solidFill>
                          <a:effectLst/>
                        </a:rPr>
                        <a:t>Medium Enterprise</a:t>
                      </a:r>
                      <a:endParaRPr lang="en-GB" sz="1400" dirty="0">
                        <a:solidFill>
                          <a:schemeClr val="tx1"/>
                        </a:solidFill>
                        <a:effectLst/>
                        <a:latin typeface="Avenir" charset="0"/>
                        <a:ea typeface="Calibri" charset="0"/>
                        <a:cs typeface="Times New Roman"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en-US" sz="1400" dirty="0">
                          <a:solidFill>
                            <a:schemeClr val="tx1"/>
                          </a:solidFill>
                          <a:effectLst/>
                        </a:rPr>
                        <a:t>Small Enterprise</a:t>
                      </a:r>
                      <a:endParaRPr lang="en-GB" sz="1400" dirty="0">
                        <a:solidFill>
                          <a:schemeClr val="tx1"/>
                        </a:solidFill>
                        <a:effectLst/>
                        <a:latin typeface="Avenir" charset="0"/>
                        <a:ea typeface="Calibri" charset="0"/>
                        <a:cs typeface="Times New Roman"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en-US" sz="1400" dirty="0">
                          <a:solidFill>
                            <a:schemeClr val="tx1"/>
                          </a:solidFill>
                          <a:effectLst/>
                        </a:rPr>
                        <a:t>Micro Enterprise</a:t>
                      </a:r>
                      <a:endParaRPr lang="en-GB" sz="1400" dirty="0">
                        <a:solidFill>
                          <a:schemeClr val="tx1"/>
                        </a:solidFill>
                        <a:effectLst/>
                        <a:latin typeface="Avenir" charset="0"/>
                        <a:ea typeface="Calibri" charset="0"/>
                        <a:cs typeface="Times New Roman" charset="0"/>
                      </a:endParaRPr>
                    </a:p>
                  </a:txBody>
                  <a:tcPr marL="68580" marR="68580" marT="0" marB="0" anchor="ctr">
                    <a:solidFill>
                      <a:schemeClr val="bg1">
                        <a:lumMod val="85000"/>
                      </a:schemeClr>
                    </a:solidFill>
                  </a:tcPr>
                </a:tc>
                <a:extLst>
                  <a:ext uri="{0D108BD9-81ED-4DB2-BD59-A6C34878D82A}">
                    <a16:rowId xmlns:a16="http://schemas.microsoft.com/office/drawing/2014/main" val="10001"/>
                  </a:ext>
                </a:extLst>
              </a:tr>
              <a:tr h="536431">
                <a:tc>
                  <a:txBody>
                    <a:bodyPr/>
                    <a:lstStyle/>
                    <a:p>
                      <a:pPr algn="just">
                        <a:lnSpc>
                          <a:spcPct val="115000"/>
                        </a:lnSpc>
                        <a:spcAft>
                          <a:spcPts val="0"/>
                        </a:spcAft>
                      </a:pPr>
                      <a:r>
                        <a:rPr lang="en-US" sz="1400" dirty="0">
                          <a:solidFill>
                            <a:schemeClr val="tx1"/>
                          </a:solidFill>
                          <a:effectLst/>
                        </a:rPr>
                        <a:t>Employees*</a:t>
                      </a:r>
                      <a:endParaRPr lang="en-GB" sz="1400" dirty="0">
                        <a:solidFill>
                          <a:schemeClr val="tx1"/>
                        </a:solidFill>
                        <a:effectLst/>
                        <a:latin typeface="Avenir" charset="0"/>
                        <a:ea typeface="Calibri" charset="0"/>
                        <a:cs typeface="Times New Roman" charset="0"/>
                      </a:endParaRPr>
                    </a:p>
                  </a:txBody>
                  <a:tcPr marL="68580" marR="68580" marT="0" marB="0" anchor="ctr">
                    <a:solidFill>
                      <a:schemeClr val="bg1">
                        <a:lumMod val="85000"/>
                      </a:schemeClr>
                    </a:solidFill>
                  </a:tcPr>
                </a:tc>
                <a:tc>
                  <a:txBody>
                    <a:bodyPr/>
                    <a:lstStyle/>
                    <a:p>
                      <a:pPr algn="l">
                        <a:lnSpc>
                          <a:spcPct val="115000"/>
                        </a:lnSpc>
                        <a:spcAft>
                          <a:spcPts val="0"/>
                        </a:spcAft>
                      </a:pPr>
                      <a:r>
                        <a:rPr lang="en-US" sz="1400" dirty="0">
                          <a:effectLst/>
                        </a:rPr>
                        <a:t>50 – 249 employees</a:t>
                      </a:r>
                      <a:endParaRPr lang="en-GB" sz="1400" dirty="0">
                        <a:effectLst/>
                        <a:latin typeface="Avenir" charset="0"/>
                        <a:ea typeface="Calibri" charset="0"/>
                        <a:cs typeface="Times New Roman" charset="0"/>
                      </a:endParaRPr>
                    </a:p>
                  </a:txBody>
                  <a:tcPr marL="68580" marR="68580" marT="0" marB="0" anchor="ctr">
                    <a:solidFill>
                      <a:schemeClr val="accent6">
                        <a:lumMod val="20000"/>
                        <a:lumOff val="80000"/>
                      </a:schemeClr>
                    </a:solidFill>
                  </a:tcPr>
                </a:tc>
                <a:tc>
                  <a:txBody>
                    <a:bodyPr/>
                    <a:lstStyle/>
                    <a:p>
                      <a:pPr algn="l">
                        <a:lnSpc>
                          <a:spcPct val="115000"/>
                        </a:lnSpc>
                        <a:spcAft>
                          <a:spcPts val="0"/>
                        </a:spcAft>
                      </a:pPr>
                      <a:r>
                        <a:rPr lang="en-US" sz="1400" dirty="0">
                          <a:effectLst/>
                        </a:rPr>
                        <a:t>10 – 49 employees</a:t>
                      </a:r>
                      <a:endParaRPr lang="en-GB" sz="1400" dirty="0">
                        <a:effectLst/>
                        <a:latin typeface="Avenir" charset="0"/>
                        <a:ea typeface="Calibri" charset="0"/>
                        <a:cs typeface="Times New Roman" charset="0"/>
                      </a:endParaRPr>
                    </a:p>
                  </a:txBody>
                  <a:tcPr marL="68580" marR="68580" marT="0" marB="0" anchor="ctr">
                    <a:solidFill>
                      <a:schemeClr val="accent6">
                        <a:lumMod val="20000"/>
                        <a:lumOff val="80000"/>
                      </a:schemeClr>
                    </a:solidFill>
                  </a:tcPr>
                </a:tc>
                <a:tc>
                  <a:txBody>
                    <a:bodyPr/>
                    <a:lstStyle/>
                    <a:p>
                      <a:pPr algn="l">
                        <a:lnSpc>
                          <a:spcPct val="115000"/>
                        </a:lnSpc>
                        <a:spcAft>
                          <a:spcPts val="0"/>
                        </a:spcAft>
                      </a:pPr>
                      <a:r>
                        <a:rPr lang="en-US" sz="1400" dirty="0">
                          <a:effectLst/>
                        </a:rPr>
                        <a:t>Less than 10 employees</a:t>
                      </a:r>
                      <a:endParaRPr lang="en-GB" sz="1400" dirty="0">
                        <a:effectLst/>
                        <a:latin typeface="Avenir" charset="0"/>
                        <a:ea typeface="Calibri" charset="0"/>
                        <a:cs typeface="Times New Roman"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0002"/>
                  </a:ext>
                </a:extLst>
              </a:tr>
              <a:tr h="501592">
                <a:tc>
                  <a:txBody>
                    <a:bodyPr/>
                    <a:lstStyle/>
                    <a:p>
                      <a:pPr algn="just">
                        <a:lnSpc>
                          <a:spcPct val="115000"/>
                        </a:lnSpc>
                        <a:spcAft>
                          <a:spcPts val="0"/>
                        </a:spcAft>
                      </a:pPr>
                      <a:r>
                        <a:rPr lang="en-US" sz="1400" dirty="0">
                          <a:solidFill>
                            <a:schemeClr val="tx1"/>
                          </a:solidFill>
                          <a:effectLst/>
                        </a:rPr>
                        <a:t>Turnover</a:t>
                      </a:r>
                      <a:endParaRPr lang="en-GB" sz="1400" dirty="0">
                        <a:solidFill>
                          <a:schemeClr val="tx1"/>
                        </a:solidFill>
                        <a:effectLst/>
                        <a:latin typeface="Avenir" charset="0"/>
                        <a:ea typeface="Calibri" charset="0"/>
                        <a:cs typeface="Times New Roman" charset="0"/>
                      </a:endParaRPr>
                    </a:p>
                  </a:txBody>
                  <a:tcPr marL="68580" marR="68580" marT="0" marB="0" anchor="ctr">
                    <a:solidFill>
                      <a:schemeClr val="bg1">
                        <a:lumMod val="85000"/>
                      </a:schemeClr>
                    </a:solidFill>
                  </a:tcPr>
                </a:tc>
                <a:tc>
                  <a:txBody>
                    <a:bodyPr/>
                    <a:lstStyle/>
                    <a:p>
                      <a:pPr algn="l">
                        <a:lnSpc>
                          <a:spcPct val="115000"/>
                        </a:lnSpc>
                        <a:spcAft>
                          <a:spcPts val="0"/>
                        </a:spcAft>
                      </a:pPr>
                      <a:r>
                        <a:rPr lang="en-US" sz="1400" dirty="0">
                          <a:effectLst/>
                        </a:rPr>
                        <a:t>USD 5 million – USD 10 million</a:t>
                      </a:r>
                      <a:endParaRPr lang="en-GB" sz="1400" dirty="0">
                        <a:effectLst/>
                        <a:latin typeface="Avenir" charset="0"/>
                        <a:ea typeface="Calibri" charset="0"/>
                        <a:cs typeface="Times New Roman" charset="0"/>
                      </a:endParaRPr>
                    </a:p>
                  </a:txBody>
                  <a:tcPr marL="68580" marR="68580" marT="0" marB="0" anchor="ctr">
                    <a:solidFill>
                      <a:schemeClr val="accent6">
                        <a:lumMod val="20000"/>
                        <a:lumOff val="80000"/>
                      </a:schemeClr>
                    </a:solidFill>
                  </a:tcPr>
                </a:tc>
                <a:tc>
                  <a:txBody>
                    <a:bodyPr/>
                    <a:lstStyle/>
                    <a:p>
                      <a:pPr algn="l">
                        <a:lnSpc>
                          <a:spcPct val="115000"/>
                        </a:lnSpc>
                        <a:spcAft>
                          <a:spcPts val="0"/>
                        </a:spcAft>
                      </a:pPr>
                      <a:r>
                        <a:rPr lang="en-US" sz="1400" dirty="0">
                          <a:effectLst/>
                        </a:rPr>
                        <a:t>USD 50,000 – USD 5 million</a:t>
                      </a:r>
                      <a:endParaRPr lang="en-GB" sz="1400" dirty="0">
                        <a:effectLst/>
                        <a:latin typeface="Avenir" charset="0"/>
                        <a:ea typeface="Calibri" charset="0"/>
                        <a:cs typeface="Times New Roman" charset="0"/>
                      </a:endParaRPr>
                    </a:p>
                  </a:txBody>
                  <a:tcPr marL="68580" marR="68580" marT="0" marB="0" anchor="ctr">
                    <a:solidFill>
                      <a:schemeClr val="accent6">
                        <a:lumMod val="20000"/>
                        <a:lumOff val="80000"/>
                      </a:schemeClr>
                    </a:solidFill>
                  </a:tcPr>
                </a:tc>
                <a:tc>
                  <a:txBody>
                    <a:bodyPr/>
                    <a:lstStyle/>
                    <a:p>
                      <a:pPr algn="l">
                        <a:lnSpc>
                          <a:spcPct val="115000"/>
                        </a:lnSpc>
                        <a:spcAft>
                          <a:spcPts val="0"/>
                        </a:spcAft>
                      </a:pPr>
                      <a:r>
                        <a:rPr lang="en-US" sz="1400" dirty="0">
                          <a:effectLst/>
                        </a:rPr>
                        <a:t>Less than USD 50,000</a:t>
                      </a:r>
                      <a:endParaRPr lang="en-GB" sz="1400" dirty="0">
                        <a:effectLst/>
                        <a:latin typeface="Avenir" charset="0"/>
                        <a:ea typeface="Calibri" charset="0"/>
                        <a:cs typeface="Times New Roman"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0003"/>
                  </a:ext>
                </a:extLst>
              </a:tr>
            </a:tbl>
          </a:graphicData>
        </a:graphic>
      </p:graphicFrame>
      <p:sp>
        <p:nvSpPr>
          <p:cNvPr id="3" name="Rectangle 2"/>
          <p:cNvSpPr/>
          <p:nvPr/>
        </p:nvSpPr>
        <p:spPr>
          <a:xfrm>
            <a:off x="174675" y="810335"/>
            <a:ext cx="8715325" cy="900759"/>
          </a:xfrm>
          <a:prstGeom prst="rect">
            <a:avLst/>
          </a:prstGeom>
        </p:spPr>
        <p:txBody>
          <a:bodyPr wrap="square">
            <a:spAutoFit/>
          </a:bodyPr>
          <a:lstStyle/>
          <a:p>
            <a:pPr lvl="0" algn="just">
              <a:lnSpc>
                <a:spcPct val="110000"/>
              </a:lnSpc>
            </a:pPr>
            <a:r>
              <a:rPr lang="en-US" sz="1600" b="1" i="1" dirty="0">
                <a:solidFill>
                  <a:srgbClr val="00B050"/>
                </a:solidFill>
                <a:latin typeface="Calibri" charset="0"/>
                <a:ea typeface="Calibri" charset="0"/>
                <a:cs typeface="Calibri" charset="0"/>
              </a:rPr>
              <a:t>Small and micro enterprises  </a:t>
            </a:r>
            <a:r>
              <a:rPr lang="en-US" sz="1600" i="1" dirty="0">
                <a:latin typeface="Calibri" charset="0"/>
                <a:ea typeface="Calibri" charset="0"/>
                <a:cs typeface="Calibri" charset="0"/>
              </a:rPr>
              <a:t>that generate a mix of economic, social and environmental benefits, to meet today’s rural development challenges and accelerate the transition to inclusive and resilient green economies</a:t>
            </a:r>
            <a:endParaRPr lang="en-GB" sz="1600" i="1" dirty="0">
              <a:latin typeface="Calibri" charset="0"/>
              <a:ea typeface="Calibri" charset="0"/>
              <a:cs typeface="Calibri" charset="0"/>
            </a:endParaRPr>
          </a:p>
        </p:txBody>
      </p:sp>
      <p:sp>
        <p:nvSpPr>
          <p:cNvPr id="9" name="TextBox 8"/>
          <p:cNvSpPr txBox="1"/>
          <p:nvPr/>
        </p:nvSpPr>
        <p:spPr>
          <a:xfrm>
            <a:off x="4008080" y="6382440"/>
            <a:ext cx="5015155" cy="307777"/>
          </a:xfrm>
          <a:prstGeom prst="rect">
            <a:avLst/>
          </a:prstGeom>
          <a:noFill/>
        </p:spPr>
        <p:txBody>
          <a:bodyPr wrap="none" rtlCol="0">
            <a:spAutoFit/>
          </a:bodyPr>
          <a:lstStyle/>
          <a:p>
            <a:r>
              <a:rPr lang="en-US" sz="1400" i="1" dirty="0"/>
              <a:t>Based on various estimates of IFC using various country indicators </a:t>
            </a:r>
          </a:p>
        </p:txBody>
      </p:sp>
      <p:pic>
        <p:nvPicPr>
          <p:cNvPr id="12" name="Picture 11"/>
          <p:cNvPicPr>
            <a:picLocks noChangeAspect="1"/>
          </p:cNvPicPr>
          <p:nvPr/>
        </p:nvPicPr>
        <p:blipFill rotWithShape="1">
          <a:blip r:embed="rId2"/>
          <a:srcRect l="6541" t="19676" r="2745" b="27778"/>
          <a:stretch/>
        </p:blipFill>
        <p:spPr>
          <a:xfrm>
            <a:off x="8350624" y="-27382"/>
            <a:ext cx="793376" cy="772946"/>
          </a:xfrm>
          <a:prstGeom prst="rect">
            <a:avLst/>
          </a:prstGeom>
        </p:spPr>
      </p:pic>
      <p:sp>
        <p:nvSpPr>
          <p:cNvPr id="6" name="Rectangle 5"/>
          <p:cNvSpPr/>
          <p:nvPr/>
        </p:nvSpPr>
        <p:spPr>
          <a:xfrm>
            <a:off x="126998" y="1824841"/>
            <a:ext cx="6025445" cy="2554545"/>
          </a:xfrm>
          <a:prstGeom prst="rect">
            <a:avLst/>
          </a:prstGeom>
        </p:spPr>
        <p:txBody>
          <a:bodyPr wrap="square">
            <a:spAutoFit/>
          </a:bodyPr>
          <a:lstStyle/>
          <a:p>
            <a:pPr marL="285750" indent="-285750">
              <a:buFont typeface="Wingdings" charset="2"/>
              <a:buChar char="§"/>
            </a:pPr>
            <a:r>
              <a:rPr lang="en-US" sz="1600" b="1" i="1" dirty="0">
                <a:solidFill>
                  <a:srgbClr val="00B050"/>
                </a:solidFill>
                <a:latin typeface="Calibri" charset="0"/>
                <a:ea typeface="Calibri" charset="0"/>
                <a:cs typeface="Calibri" charset="0"/>
              </a:rPr>
              <a:t>Enterprises: </a:t>
            </a:r>
            <a:r>
              <a:rPr lang="en-US" sz="1600" dirty="0"/>
              <a:t>Formal and informal micro and small enterprises engaged in sustainable production and service sectors</a:t>
            </a:r>
          </a:p>
          <a:p>
            <a:pPr marL="285750" indent="-285750">
              <a:buFont typeface="Wingdings" charset="2"/>
              <a:buChar char="§"/>
            </a:pPr>
            <a:r>
              <a:rPr lang="en-US" sz="1600" b="1" i="1" dirty="0">
                <a:solidFill>
                  <a:srgbClr val="00B050"/>
                </a:solidFill>
                <a:latin typeface="Calibri" charset="0"/>
                <a:ea typeface="Calibri" charset="0"/>
                <a:cs typeface="Calibri" charset="0"/>
              </a:rPr>
              <a:t>Aggregators: </a:t>
            </a:r>
            <a:r>
              <a:rPr lang="en-US" sz="1600" dirty="0"/>
              <a:t>These group based or individually run entrepreneurial endeavors bridge critical gap in value chains by connecting LGEs to high end markets through aggregation of their products/services </a:t>
            </a:r>
          </a:p>
          <a:p>
            <a:pPr marL="285750" indent="-285750">
              <a:buFont typeface="Wingdings" charset="2"/>
              <a:buChar char="§"/>
            </a:pPr>
            <a:r>
              <a:rPr lang="en-US" sz="1600" b="1" i="1" dirty="0">
                <a:solidFill>
                  <a:srgbClr val="00B050"/>
                </a:solidFill>
                <a:latin typeface="Calibri" charset="0"/>
                <a:ea typeface="Calibri" charset="0"/>
                <a:cs typeface="Calibri" charset="0"/>
              </a:rPr>
              <a:t>Policies/Programmes: </a:t>
            </a:r>
            <a:r>
              <a:rPr lang="en-US" sz="1600" dirty="0"/>
              <a:t>Any policy initiatives that are programmed to a. build the LGE ecosystem (including technology finance, market and capacity building) or b. fiscal and monetary incentives (tax rebates, subsidies) to augment growth of LGEs</a:t>
            </a:r>
          </a:p>
        </p:txBody>
      </p:sp>
      <p:pic>
        <p:nvPicPr>
          <p:cNvPr id="11" name="Picture 3" descr="C:\Users\admin\Desktop\TARA-MechRam-MXII.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200000"/>
                    </a14:imgEffect>
                  </a14:imgLayer>
                </a14:imgProps>
              </a:ext>
            </a:extLst>
          </a:blip>
          <a:srcRect l="44052" b="-676"/>
          <a:stretch/>
        </p:blipFill>
        <p:spPr bwMode="auto">
          <a:xfrm>
            <a:off x="6392332" y="1658801"/>
            <a:ext cx="2483557" cy="2731599"/>
          </a:xfrm>
          <a:prstGeom prst="rect">
            <a:avLst/>
          </a:prstGeom>
          <a:noFill/>
        </p:spPr>
      </p:pic>
    </p:spTree>
    <p:extLst>
      <p:ext uri="{BB962C8B-B14F-4D97-AF65-F5344CB8AC3E}">
        <p14:creationId xmlns:p14="http://schemas.microsoft.com/office/powerpoint/2010/main" val="1785328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2"/>
            <a:ext cx="9144000" cy="621742"/>
          </a:xfrm>
          <a:prstGeom prst="rect">
            <a:avLst/>
          </a:prstGeom>
          <a:solidFill>
            <a:srgbClr val="92D050"/>
          </a:solidFill>
        </p:spPr>
        <p:txBody>
          <a:bodyPr vert="horz" lIns="91440" tIns="45720" rIns="91440" bIns="45720" rtlCol="0" anchor="ctr">
            <a:normAutofit/>
          </a:bodyPr>
          <a:lstStyle/>
          <a:p>
            <a:pPr lvl="0"/>
            <a:r>
              <a:rPr lang="en-US" sz="2000" b="1" dirty="0">
                <a:solidFill>
                  <a:schemeClr val="bg1"/>
                </a:solidFill>
              </a:rPr>
              <a:t>THE ‘LOCAL’ OPPORTUNITY : </a:t>
            </a:r>
            <a:r>
              <a:rPr lang="en-US" sz="2000" b="1" i="1" dirty="0">
                <a:solidFill>
                  <a:schemeClr val="bg1"/>
                </a:solidFill>
              </a:rPr>
              <a:t>LGEs as drivers of transformational change</a:t>
            </a:r>
          </a:p>
        </p:txBody>
      </p:sp>
      <p:sp>
        <p:nvSpPr>
          <p:cNvPr id="5" name="Rectangle 4"/>
          <p:cNvSpPr/>
          <p:nvPr/>
        </p:nvSpPr>
        <p:spPr>
          <a:xfrm flipV="1">
            <a:off x="0" y="628523"/>
            <a:ext cx="9144000" cy="46300"/>
          </a:xfrm>
          <a:prstGeom prst="rect">
            <a:avLst/>
          </a:prstGeom>
          <a:solidFill>
            <a:schemeClr val="bg1">
              <a:lumMod val="8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b="1" dirty="0">
              <a:solidFill>
                <a:schemeClr val="tx1"/>
              </a:solidFill>
            </a:endParaRPr>
          </a:p>
        </p:txBody>
      </p:sp>
      <p:sp>
        <p:nvSpPr>
          <p:cNvPr id="6" name="Content Placeholder 2"/>
          <p:cNvSpPr>
            <a:spLocks noGrp="1"/>
          </p:cNvSpPr>
          <p:nvPr>
            <p:ph idx="1"/>
          </p:nvPr>
        </p:nvSpPr>
        <p:spPr>
          <a:xfrm>
            <a:off x="211667" y="3139468"/>
            <a:ext cx="8156222" cy="1376084"/>
          </a:xfrm>
          <a:ln>
            <a:solidFill>
              <a:schemeClr val="bg2">
                <a:lumMod val="90000"/>
              </a:schemeClr>
            </a:solidFill>
          </a:ln>
        </p:spPr>
        <p:txBody>
          <a:bodyPr>
            <a:noAutofit/>
          </a:bodyPr>
          <a:lstStyle/>
          <a:p>
            <a:pPr marL="0" indent="0">
              <a:buNone/>
            </a:pPr>
            <a:r>
              <a:rPr lang="en-US" sz="1800" b="1" dirty="0">
                <a:solidFill>
                  <a:srgbClr val="00B050"/>
                </a:solidFill>
              </a:rPr>
              <a:t>Social Benefits </a:t>
            </a:r>
          </a:p>
          <a:p>
            <a:pPr>
              <a:buFont typeface="Courier New" charset="0"/>
              <a:buChar char="o"/>
            </a:pPr>
            <a:r>
              <a:rPr lang="en-US" sz="1400" b="1" i="1" dirty="0">
                <a:solidFill>
                  <a:prstClr val="black">
                    <a:lumMod val="50000"/>
                    <a:lumOff val="50000"/>
                  </a:prstClr>
                </a:solidFill>
              </a:rPr>
              <a:t>Play a major role in creating jobs for the poor and the marginalized</a:t>
            </a:r>
          </a:p>
          <a:p>
            <a:pPr marL="493713" lvl="1" indent="-180975">
              <a:buFont typeface="Arial" charset="0"/>
              <a:buChar char="•"/>
            </a:pPr>
            <a:r>
              <a:rPr lang="en-US" sz="1400" i="1" dirty="0"/>
              <a:t>High correlation between the degree of poverty hunger, unemployment, standard of living  and the degree of vibrancy country’s SMEs. </a:t>
            </a:r>
            <a:endParaRPr lang="en-GB" sz="1400" i="1" dirty="0"/>
          </a:p>
          <a:p>
            <a:pPr marL="493713" lvl="1" indent="-180975">
              <a:buFont typeface="Arial" charset="0"/>
              <a:buChar char="•"/>
            </a:pPr>
            <a:r>
              <a:rPr lang="en-US" sz="1400" i="1" dirty="0"/>
              <a:t>A high percentage of micro and small enterprises are owned by women in South Africa and Mexico</a:t>
            </a:r>
          </a:p>
        </p:txBody>
      </p:sp>
      <p:sp>
        <p:nvSpPr>
          <p:cNvPr id="2" name="Rectangle 1"/>
          <p:cNvSpPr/>
          <p:nvPr/>
        </p:nvSpPr>
        <p:spPr>
          <a:xfrm>
            <a:off x="207590" y="802341"/>
            <a:ext cx="8160299" cy="2087238"/>
          </a:xfrm>
          <a:prstGeom prst="rect">
            <a:avLst/>
          </a:prstGeom>
          <a:ln>
            <a:solidFill>
              <a:schemeClr val="bg2">
                <a:lumMod val="90000"/>
              </a:schemeClr>
            </a:solidFill>
          </a:ln>
        </p:spPr>
        <p:txBody>
          <a:bodyPr wrap="square">
            <a:spAutoFit/>
          </a:bodyPr>
          <a:lstStyle/>
          <a:p>
            <a:pPr marL="15875" lvl="0" indent="-15875" defTabSz="914354">
              <a:lnSpc>
                <a:spcPct val="90000"/>
              </a:lnSpc>
              <a:spcBef>
                <a:spcPts val="1000"/>
              </a:spcBef>
            </a:pPr>
            <a:r>
              <a:rPr lang="en-GB" b="1" dirty="0">
                <a:solidFill>
                  <a:srgbClr val="00B050"/>
                </a:solidFill>
              </a:rPr>
              <a:t>Economic Benefits</a:t>
            </a:r>
          </a:p>
          <a:p>
            <a:pPr marL="228589" lvl="0" indent="-228589" defTabSz="914354">
              <a:lnSpc>
                <a:spcPct val="90000"/>
              </a:lnSpc>
              <a:spcBef>
                <a:spcPts val="1000"/>
              </a:spcBef>
              <a:buFont typeface="Courier New" charset="0"/>
              <a:buChar char="o"/>
            </a:pPr>
            <a:r>
              <a:rPr lang="en-US" sz="1400" b="1" i="1" dirty="0">
                <a:solidFill>
                  <a:prstClr val="black">
                    <a:lumMod val="50000"/>
                    <a:lumOff val="50000"/>
                  </a:prstClr>
                </a:solidFill>
              </a:rPr>
              <a:t>Local green enterprises bring  resilience, innovation, and  value addition in developed and developing economies </a:t>
            </a:r>
            <a:endParaRPr lang="en-GB" sz="1400" b="1" i="1" dirty="0">
              <a:solidFill>
                <a:prstClr val="black">
                  <a:lumMod val="50000"/>
                  <a:lumOff val="50000"/>
                </a:prstClr>
              </a:solidFill>
            </a:endParaRPr>
          </a:p>
          <a:p>
            <a:pPr marL="444500" lvl="1" indent="-214313" defTabSz="914354">
              <a:lnSpc>
                <a:spcPct val="90000"/>
              </a:lnSpc>
              <a:spcBef>
                <a:spcPts val="500"/>
              </a:spcBef>
              <a:buFont typeface="Arial" panose="020B0604020202020204" pitchFamily="34" charset="0"/>
              <a:buChar char="•"/>
            </a:pPr>
            <a:r>
              <a:rPr lang="en-US" sz="1400" i="1" dirty="0">
                <a:solidFill>
                  <a:prstClr val="black"/>
                </a:solidFill>
              </a:rPr>
              <a:t>EU: 99 % of all enterprises </a:t>
            </a:r>
          </a:p>
          <a:p>
            <a:pPr marL="444500" lvl="1" indent="-214313" defTabSz="914354">
              <a:lnSpc>
                <a:spcPct val="90000"/>
              </a:lnSpc>
              <a:spcBef>
                <a:spcPts val="500"/>
              </a:spcBef>
              <a:buFont typeface="Arial" panose="020B0604020202020204" pitchFamily="34" charset="0"/>
              <a:buChar char="•"/>
            </a:pPr>
            <a:r>
              <a:rPr lang="en-US" sz="1400" i="1" dirty="0">
                <a:solidFill>
                  <a:prstClr val="black"/>
                </a:solidFill>
              </a:rPr>
              <a:t>Malaysia : 32 percent to Gross Domestic Product, 56.4 percent to employment opportunities </a:t>
            </a:r>
          </a:p>
          <a:p>
            <a:pPr marL="444500" lvl="1" indent="-214313" defTabSz="914354">
              <a:lnSpc>
                <a:spcPct val="90000"/>
              </a:lnSpc>
              <a:spcBef>
                <a:spcPts val="500"/>
              </a:spcBef>
              <a:buFont typeface="Arial" panose="020B0604020202020204" pitchFamily="34" charset="0"/>
              <a:buChar char="•"/>
            </a:pPr>
            <a:r>
              <a:rPr lang="en-US" sz="1400" i="1" dirty="0">
                <a:solidFill>
                  <a:prstClr val="black"/>
                </a:solidFill>
              </a:rPr>
              <a:t>India: 39% of the manufacturing output and around 33% of the total export of the country</a:t>
            </a:r>
          </a:p>
          <a:p>
            <a:pPr marL="444500" lvl="1" indent="-214313" defTabSz="914354">
              <a:lnSpc>
                <a:spcPct val="90000"/>
              </a:lnSpc>
              <a:spcBef>
                <a:spcPts val="500"/>
              </a:spcBef>
              <a:buFont typeface="Arial" panose="020B0604020202020204" pitchFamily="34" charset="0"/>
              <a:buChar char="•"/>
            </a:pPr>
            <a:r>
              <a:rPr lang="en-US" sz="1400" i="1" dirty="0">
                <a:solidFill>
                  <a:prstClr val="black"/>
                </a:solidFill>
              </a:rPr>
              <a:t>South Africa: 91% of the formal business entities, contributing to about 51 and 57% of GDP, providing almost 60% of employment</a:t>
            </a:r>
            <a:r>
              <a:rPr lang="en-GB" sz="1400" i="1" dirty="0">
                <a:solidFill>
                  <a:prstClr val="black"/>
                </a:solidFill>
              </a:rPr>
              <a:t> </a:t>
            </a:r>
            <a:endParaRPr lang="en-GB" sz="1400" b="1" dirty="0">
              <a:solidFill>
                <a:srgbClr val="00B050"/>
              </a:solidFill>
            </a:endParaRPr>
          </a:p>
        </p:txBody>
      </p:sp>
      <p:sp>
        <p:nvSpPr>
          <p:cNvPr id="3" name="Rectangle 2"/>
          <p:cNvSpPr/>
          <p:nvPr/>
        </p:nvSpPr>
        <p:spPr>
          <a:xfrm>
            <a:off x="221702" y="4810230"/>
            <a:ext cx="8146188" cy="1193147"/>
          </a:xfrm>
          <a:prstGeom prst="rect">
            <a:avLst/>
          </a:prstGeom>
          <a:ln>
            <a:solidFill>
              <a:schemeClr val="bg2">
                <a:lumMod val="90000"/>
              </a:schemeClr>
            </a:solidFill>
          </a:ln>
        </p:spPr>
        <p:txBody>
          <a:bodyPr wrap="square">
            <a:spAutoFit/>
          </a:bodyPr>
          <a:lstStyle/>
          <a:p>
            <a:pPr lvl="0" defTabSz="914354">
              <a:lnSpc>
                <a:spcPct val="120000"/>
              </a:lnSpc>
              <a:spcBef>
                <a:spcPts val="1000"/>
              </a:spcBef>
            </a:pPr>
            <a:r>
              <a:rPr lang="en-GB" b="1" dirty="0">
                <a:solidFill>
                  <a:srgbClr val="00B050"/>
                </a:solidFill>
              </a:rPr>
              <a:t>Resilience and adaptation benefits</a:t>
            </a:r>
          </a:p>
          <a:p>
            <a:pPr marL="171450" lvl="0" indent="-171450">
              <a:lnSpc>
                <a:spcPct val="120000"/>
              </a:lnSpc>
              <a:buFont typeface="Courier New" charset="0"/>
              <a:buChar char="o"/>
            </a:pPr>
            <a:r>
              <a:rPr lang="en-US" sz="1400" b="1" i="1" dirty="0">
                <a:solidFill>
                  <a:schemeClr val="tx1">
                    <a:lumMod val="50000"/>
                    <a:lumOff val="50000"/>
                  </a:schemeClr>
                </a:solidFill>
              </a:rPr>
              <a:t>Clusters of small businesses build more diverse economic model versus big businesses</a:t>
            </a:r>
            <a:r>
              <a:rPr lang="en-GB" sz="1400" b="1" i="1" dirty="0">
                <a:solidFill>
                  <a:schemeClr val="tx1">
                    <a:lumMod val="50000"/>
                    <a:lumOff val="50000"/>
                  </a:schemeClr>
                </a:solidFill>
              </a:rPr>
              <a:t> </a:t>
            </a:r>
          </a:p>
          <a:p>
            <a:pPr marL="171450" lvl="0" indent="-171450">
              <a:lnSpc>
                <a:spcPct val="120000"/>
              </a:lnSpc>
              <a:buFont typeface="Courier New" charset="0"/>
              <a:buChar char="o"/>
            </a:pPr>
            <a:r>
              <a:rPr lang="en-GB" sz="1400" b="1" i="1" dirty="0">
                <a:solidFill>
                  <a:schemeClr val="tx1">
                    <a:lumMod val="50000"/>
                    <a:lumOff val="50000"/>
                  </a:schemeClr>
                </a:solidFill>
              </a:rPr>
              <a:t>Prevent locking in of capital in high impact projects </a:t>
            </a:r>
            <a:r>
              <a:rPr lang="mr-IN" sz="1400" b="1" i="1" dirty="0">
                <a:solidFill>
                  <a:schemeClr val="tx1">
                    <a:lumMod val="50000"/>
                    <a:lumOff val="50000"/>
                  </a:schemeClr>
                </a:solidFill>
              </a:rPr>
              <a:t>–</a:t>
            </a:r>
            <a:r>
              <a:rPr lang="en-GB" sz="1400" b="1" i="1" dirty="0">
                <a:solidFill>
                  <a:schemeClr val="tx1">
                    <a:lumMod val="50000"/>
                    <a:lumOff val="50000"/>
                  </a:schemeClr>
                </a:solidFill>
              </a:rPr>
              <a:t> lower impact on local environment</a:t>
            </a:r>
          </a:p>
          <a:p>
            <a:pPr marL="171450" lvl="0" indent="-171450">
              <a:lnSpc>
                <a:spcPct val="120000"/>
              </a:lnSpc>
              <a:buFont typeface="Courier New" charset="0"/>
              <a:buChar char="o"/>
            </a:pPr>
            <a:r>
              <a:rPr lang="en-GB" sz="1400" b="1" i="1" dirty="0">
                <a:solidFill>
                  <a:schemeClr val="tx1">
                    <a:lumMod val="50000"/>
                    <a:lumOff val="50000"/>
                  </a:schemeClr>
                </a:solidFill>
              </a:rPr>
              <a:t>Ecosystem based enterprises promote more efficient  and resourceful use of local enterprises</a:t>
            </a:r>
          </a:p>
        </p:txBody>
      </p:sp>
      <p:pic>
        <p:nvPicPr>
          <p:cNvPr id="12" name="Picture 11"/>
          <p:cNvPicPr>
            <a:picLocks noChangeAspect="1"/>
          </p:cNvPicPr>
          <p:nvPr/>
        </p:nvPicPr>
        <p:blipFill rotWithShape="1">
          <a:blip r:embed="rId2"/>
          <a:srcRect l="6541" t="19676" r="2745" b="27778"/>
          <a:stretch/>
        </p:blipFill>
        <p:spPr>
          <a:xfrm>
            <a:off x="8350624" y="-27382"/>
            <a:ext cx="793376" cy="772946"/>
          </a:xfrm>
          <a:prstGeom prst="rect">
            <a:avLst/>
          </a:prstGeom>
        </p:spPr>
      </p:pic>
    </p:spTree>
    <p:extLst>
      <p:ext uri="{BB962C8B-B14F-4D97-AF65-F5344CB8AC3E}">
        <p14:creationId xmlns:p14="http://schemas.microsoft.com/office/powerpoint/2010/main" val="800143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2"/>
            <a:ext cx="9144000" cy="621742"/>
          </a:xfrm>
          <a:prstGeom prst="rect">
            <a:avLst/>
          </a:prstGeom>
          <a:solidFill>
            <a:srgbClr val="92D050"/>
          </a:solidFill>
        </p:spPr>
        <p:txBody>
          <a:bodyPr vert="horz" lIns="91440" tIns="45720" rIns="91440" bIns="45720" rtlCol="0" anchor="ctr">
            <a:normAutofit/>
          </a:bodyPr>
          <a:lstStyle/>
          <a:p>
            <a:r>
              <a:rPr lang="en-US" sz="2000" b="1" dirty="0">
                <a:solidFill>
                  <a:schemeClr val="bg1"/>
                </a:solidFill>
              </a:rPr>
              <a:t>ENABLING LOCAL SOLUTIONS – </a:t>
            </a:r>
            <a:r>
              <a:rPr lang="en-US" sz="2000" b="1" i="1" dirty="0">
                <a:solidFill>
                  <a:schemeClr val="bg1"/>
                </a:solidFill>
              </a:rPr>
              <a:t>The Barriers</a:t>
            </a:r>
            <a:endParaRPr lang="en-US" sz="2000" b="1" dirty="0">
              <a:solidFill>
                <a:schemeClr val="bg1"/>
              </a:solidFill>
            </a:endParaRPr>
          </a:p>
        </p:txBody>
      </p:sp>
      <p:sp>
        <p:nvSpPr>
          <p:cNvPr id="6" name="Content Placeholder 2"/>
          <p:cNvSpPr>
            <a:spLocks noGrp="1"/>
          </p:cNvSpPr>
          <p:nvPr>
            <p:ph idx="1"/>
          </p:nvPr>
        </p:nvSpPr>
        <p:spPr>
          <a:xfrm>
            <a:off x="191673" y="911657"/>
            <a:ext cx="8370436" cy="5415022"/>
          </a:xfrm>
          <a:ln>
            <a:solidFill>
              <a:schemeClr val="bg2">
                <a:lumMod val="90000"/>
              </a:schemeClr>
            </a:solidFill>
          </a:ln>
        </p:spPr>
        <p:txBody>
          <a:bodyPr>
            <a:normAutofit/>
          </a:bodyPr>
          <a:lstStyle/>
          <a:p>
            <a:pPr marL="0" lvl="0" indent="0">
              <a:lnSpc>
                <a:spcPct val="120000"/>
              </a:lnSpc>
              <a:buNone/>
            </a:pPr>
            <a:endParaRPr lang="en-GB" sz="1600" dirty="0"/>
          </a:p>
          <a:p>
            <a:pPr marL="0" lvl="0" indent="0">
              <a:lnSpc>
                <a:spcPct val="120000"/>
              </a:lnSpc>
              <a:spcBef>
                <a:spcPts val="0"/>
              </a:spcBef>
              <a:buNone/>
            </a:pPr>
            <a:r>
              <a:rPr lang="en-GB" sz="1800" b="1" dirty="0">
                <a:solidFill>
                  <a:srgbClr val="00B050"/>
                </a:solidFill>
              </a:rPr>
              <a:t>Barriers to local green enterprise development and impact</a:t>
            </a:r>
          </a:p>
          <a:p>
            <a:pPr marL="142875" lvl="0" indent="-142875">
              <a:lnSpc>
                <a:spcPct val="120000"/>
              </a:lnSpc>
              <a:spcBef>
                <a:spcPts val="0"/>
              </a:spcBef>
            </a:pPr>
            <a:endParaRPr lang="en-GB" sz="1800" b="1" dirty="0">
              <a:solidFill>
                <a:srgbClr val="00B050"/>
              </a:solidFill>
            </a:endParaRPr>
          </a:p>
          <a:p>
            <a:pPr marL="403225" lvl="1" indent="-223838">
              <a:lnSpc>
                <a:spcPct val="120000"/>
              </a:lnSpc>
              <a:spcBef>
                <a:spcPts val="0"/>
              </a:spcBef>
              <a:buFont typeface="Courier New" charset="0"/>
              <a:buChar char="o"/>
            </a:pPr>
            <a:r>
              <a:rPr lang="en-US" sz="1600" b="1" i="1" dirty="0">
                <a:solidFill>
                  <a:prstClr val="black">
                    <a:lumMod val="50000"/>
                    <a:lumOff val="50000"/>
                  </a:prstClr>
                </a:solidFill>
              </a:rPr>
              <a:t>Limited capacities, knowledge and information of aspiring entrepreneurs</a:t>
            </a:r>
            <a:r>
              <a:rPr lang="en-GB" sz="1600" b="1" i="1" dirty="0">
                <a:solidFill>
                  <a:prstClr val="black">
                    <a:lumMod val="50000"/>
                    <a:lumOff val="50000"/>
                  </a:prstClr>
                </a:solidFill>
              </a:rPr>
              <a:t>: </a:t>
            </a:r>
          </a:p>
          <a:p>
            <a:pPr marL="179387" lvl="1" indent="0">
              <a:lnSpc>
                <a:spcPct val="120000"/>
              </a:lnSpc>
              <a:spcBef>
                <a:spcPts val="0"/>
              </a:spcBef>
              <a:buNone/>
            </a:pPr>
            <a:endParaRPr lang="en-GB" sz="1600" b="1" i="1" dirty="0">
              <a:solidFill>
                <a:prstClr val="black">
                  <a:lumMod val="50000"/>
                  <a:lumOff val="50000"/>
                </a:prstClr>
              </a:solidFill>
            </a:endParaRPr>
          </a:p>
          <a:p>
            <a:pPr marL="179387" lvl="1" indent="0">
              <a:lnSpc>
                <a:spcPct val="120000"/>
              </a:lnSpc>
              <a:spcBef>
                <a:spcPts val="0"/>
              </a:spcBef>
              <a:buNone/>
            </a:pPr>
            <a:r>
              <a:rPr lang="en-US" sz="1600" dirty="0"/>
              <a:t>Despite the presence of entrepreneurial skills, poor access to training systems, information and low ability to take risks minimizes entrepreneurship development</a:t>
            </a:r>
          </a:p>
          <a:p>
            <a:pPr marL="403225" lvl="1" indent="-223838">
              <a:lnSpc>
                <a:spcPct val="120000"/>
              </a:lnSpc>
              <a:spcBef>
                <a:spcPts val="0"/>
              </a:spcBef>
              <a:buFont typeface="Courier New" charset="0"/>
              <a:buChar char="o"/>
            </a:pPr>
            <a:endParaRPr lang="en-US" sz="1600" dirty="0"/>
          </a:p>
          <a:p>
            <a:pPr marL="403225" lvl="1" indent="-223838">
              <a:lnSpc>
                <a:spcPct val="120000"/>
              </a:lnSpc>
              <a:spcBef>
                <a:spcPts val="0"/>
              </a:spcBef>
              <a:buFont typeface="Courier New" charset="0"/>
              <a:buChar char="o"/>
            </a:pPr>
            <a:r>
              <a:rPr lang="en-US" sz="1600" b="1" i="1" dirty="0">
                <a:solidFill>
                  <a:prstClr val="black">
                    <a:lumMod val="50000"/>
                    <a:lumOff val="50000"/>
                  </a:prstClr>
                </a:solidFill>
              </a:rPr>
              <a:t>Access to business support services: </a:t>
            </a:r>
          </a:p>
          <a:p>
            <a:pPr marL="179387" lvl="1" indent="0">
              <a:lnSpc>
                <a:spcPct val="120000"/>
              </a:lnSpc>
              <a:spcBef>
                <a:spcPts val="0"/>
              </a:spcBef>
              <a:buNone/>
            </a:pPr>
            <a:endParaRPr lang="en-US" sz="1600" b="1" i="1" dirty="0">
              <a:solidFill>
                <a:prstClr val="black">
                  <a:lumMod val="50000"/>
                  <a:lumOff val="50000"/>
                </a:prstClr>
              </a:solidFill>
            </a:endParaRPr>
          </a:p>
          <a:p>
            <a:pPr marL="179387" lvl="1" indent="0">
              <a:lnSpc>
                <a:spcPct val="120000"/>
              </a:lnSpc>
              <a:spcBef>
                <a:spcPts val="0"/>
              </a:spcBef>
              <a:buNone/>
            </a:pPr>
            <a:r>
              <a:rPr lang="en-GB" sz="1600" dirty="0"/>
              <a:t>Lack of access to technology solutions, finance, capacity building and marketing solutions. MSMEs in developing countries face an estimated financing gap of $2.1 to $2.6 trillion, which is equivalent to 30 to 36 per cent of current outstanding MSME credit. </a:t>
            </a:r>
          </a:p>
          <a:p>
            <a:pPr marL="403225" lvl="1" indent="-223838">
              <a:lnSpc>
                <a:spcPct val="120000"/>
              </a:lnSpc>
              <a:spcBef>
                <a:spcPts val="0"/>
              </a:spcBef>
              <a:buFont typeface="Courier New" charset="0"/>
              <a:buChar char="o"/>
            </a:pPr>
            <a:endParaRPr lang="en-GB" sz="1600" dirty="0"/>
          </a:p>
          <a:p>
            <a:pPr marL="403225" lvl="1" indent="-223838">
              <a:lnSpc>
                <a:spcPct val="120000"/>
              </a:lnSpc>
              <a:spcBef>
                <a:spcPts val="0"/>
              </a:spcBef>
              <a:buFont typeface="Courier New" charset="0"/>
              <a:buChar char="o"/>
            </a:pPr>
            <a:r>
              <a:rPr lang="en-GB" sz="1600" b="1" i="1" dirty="0">
                <a:solidFill>
                  <a:prstClr val="black">
                    <a:lumMod val="50000"/>
                    <a:lumOff val="50000"/>
                  </a:prstClr>
                </a:solidFill>
              </a:rPr>
              <a:t>Lack of regulatory support: </a:t>
            </a:r>
          </a:p>
          <a:p>
            <a:pPr marL="403225" lvl="1" indent="-223838">
              <a:lnSpc>
                <a:spcPct val="120000"/>
              </a:lnSpc>
              <a:spcBef>
                <a:spcPts val="0"/>
              </a:spcBef>
              <a:buFont typeface="Courier New" charset="0"/>
              <a:buChar char="o"/>
            </a:pPr>
            <a:endParaRPr lang="en-GB" sz="1600" b="1" i="1" dirty="0">
              <a:solidFill>
                <a:prstClr val="black">
                  <a:lumMod val="50000"/>
                  <a:lumOff val="50000"/>
                </a:prstClr>
              </a:solidFill>
            </a:endParaRPr>
          </a:p>
          <a:p>
            <a:pPr marL="179387" lvl="1" indent="0">
              <a:lnSpc>
                <a:spcPct val="120000"/>
              </a:lnSpc>
              <a:spcBef>
                <a:spcPts val="0"/>
              </a:spcBef>
              <a:buNone/>
            </a:pPr>
            <a:r>
              <a:rPr lang="en-GB" sz="1600" dirty="0"/>
              <a:t>Inadequate infrastructure, policy frameworks, and social capital to boost MSME growth</a:t>
            </a:r>
          </a:p>
          <a:p>
            <a:pPr>
              <a:lnSpc>
                <a:spcPct val="120000"/>
              </a:lnSpc>
              <a:spcBef>
                <a:spcPts val="0"/>
              </a:spcBef>
            </a:pPr>
            <a:endParaRPr lang="en-US" sz="1600" dirty="0"/>
          </a:p>
        </p:txBody>
      </p:sp>
      <p:sp>
        <p:nvSpPr>
          <p:cNvPr id="7" name="Rectangle 6"/>
          <p:cNvSpPr/>
          <p:nvPr/>
        </p:nvSpPr>
        <p:spPr>
          <a:xfrm flipV="1">
            <a:off x="0" y="628523"/>
            <a:ext cx="9144000" cy="46300"/>
          </a:xfrm>
          <a:prstGeom prst="rect">
            <a:avLst/>
          </a:prstGeom>
          <a:solidFill>
            <a:schemeClr val="bg1">
              <a:lumMod val="8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b="1" dirty="0">
              <a:solidFill>
                <a:schemeClr val="tx1"/>
              </a:solidFill>
            </a:endParaRPr>
          </a:p>
        </p:txBody>
      </p:sp>
      <p:pic>
        <p:nvPicPr>
          <p:cNvPr id="9" name="Picture 8"/>
          <p:cNvPicPr>
            <a:picLocks noChangeAspect="1"/>
          </p:cNvPicPr>
          <p:nvPr/>
        </p:nvPicPr>
        <p:blipFill rotWithShape="1">
          <a:blip r:embed="rId2"/>
          <a:srcRect l="6541" t="19676" r="2745" b="27778"/>
          <a:stretch/>
        </p:blipFill>
        <p:spPr>
          <a:xfrm>
            <a:off x="8215207" y="-27382"/>
            <a:ext cx="928793" cy="904876"/>
          </a:xfrm>
          <a:prstGeom prst="rect">
            <a:avLst/>
          </a:prstGeom>
        </p:spPr>
      </p:pic>
    </p:spTree>
    <p:extLst>
      <p:ext uri="{BB962C8B-B14F-4D97-AF65-F5344CB8AC3E}">
        <p14:creationId xmlns:p14="http://schemas.microsoft.com/office/powerpoint/2010/main" val="59893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2"/>
            <a:ext cx="9144000" cy="621742"/>
          </a:xfrm>
          <a:prstGeom prst="rect">
            <a:avLst/>
          </a:prstGeom>
          <a:solidFill>
            <a:srgbClr val="92D050"/>
          </a:solidFill>
        </p:spPr>
        <p:txBody>
          <a:bodyPr vert="horz" lIns="91440" tIns="45720" rIns="91440" bIns="45720" rtlCol="0" anchor="ctr">
            <a:normAutofit/>
          </a:bodyPr>
          <a:lstStyle/>
          <a:p>
            <a:r>
              <a:rPr lang="en-US" sz="2000" b="1" dirty="0">
                <a:solidFill>
                  <a:schemeClr val="bg1"/>
                </a:solidFill>
              </a:rPr>
              <a:t>ENABLING LOCAL SOLUTIONS – </a:t>
            </a:r>
            <a:r>
              <a:rPr lang="en-US" sz="2000" b="1" i="1" dirty="0">
                <a:solidFill>
                  <a:schemeClr val="bg1"/>
                </a:solidFill>
              </a:rPr>
              <a:t>a systems integrated approach</a:t>
            </a:r>
            <a:endParaRPr lang="en-US" sz="2000" b="1" dirty="0">
              <a:solidFill>
                <a:schemeClr val="bg1"/>
              </a:solidFill>
            </a:endParaRPr>
          </a:p>
        </p:txBody>
      </p:sp>
      <p:sp>
        <p:nvSpPr>
          <p:cNvPr id="6" name="Content Placeholder 2"/>
          <p:cNvSpPr>
            <a:spLocks noGrp="1"/>
          </p:cNvSpPr>
          <p:nvPr>
            <p:ph idx="1"/>
          </p:nvPr>
        </p:nvSpPr>
        <p:spPr>
          <a:xfrm>
            <a:off x="124616" y="538830"/>
            <a:ext cx="5551789" cy="3553392"/>
          </a:xfrm>
          <a:ln>
            <a:noFill/>
          </a:ln>
        </p:spPr>
        <p:txBody>
          <a:bodyPr>
            <a:normAutofit/>
          </a:bodyPr>
          <a:lstStyle/>
          <a:p>
            <a:pPr lvl="0">
              <a:lnSpc>
                <a:spcPct val="120000"/>
              </a:lnSpc>
              <a:spcBef>
                <a:spcPts val="0"/>
              </a:spcBef>
            </a:pPr>
            <a:endParaRPr lang="en-US" sz="1600" dirty="0"/>
          </a:p>
          <a:p>
            <a:pPr marL="0" lvl="0" indent="0">
              <a:lnSpc>
                <a:spcPct val="120000"/>
              </a:lnSpc>
              <a:spcBef>
                <a:spcPts val="0"/>
              </a:spcBef>
              <a:buNone/>
            </a:pPr>
            <a:r>
              <a:rPr lang="en-GB" sz="1600" b="1" dirty="0">
                <a:solidFill>
                  <a:srgbClr val="00B050"/>
                </a:solidFill>
              </a:rPr>
              <a:t>Enabling conditions for local green enterprise innovation and growth</a:t>
            </a:r>
          </a:p>
          <a:p>
            <a:pPr marL="0" lvl="0" indent="0">
              <a:lnSpc>
                <a:spcPct val="120000"/>
              </a:lnSpc>
              <a:spcBef>
                <a:spcPts val="0"/>
              </a:spcBef>
              <a:buNone/>
            </a:pPr>
            <a:endParaRPr lang="en-GB" sz="1600" b="1" dirty="0">
              <a:solidFill>
                <a:srgbClr val="00B050"/>
              </a:solidFill>
            </a:endParaRPr>
          </a:p>
          <a:p>
            <a:pPr marL="403225" lvl="1" indent="-177800">
              <a:lnSpc>
                <a:spcPct val="120000"/>
              </a:lnSpc>
              <a:spcBef>
                <a:spcPts val="600"/>
              </a:spcBef>
            </a:pPr>
            <a:r>
              <a:rPr lang="en-US" sz="1400" b="1" dirty="0">
                <a:solidFill>
                  <a:prstClr val="black"/>
                </a:solidFill>
              </a:rPr>
              <a:t>Facilitating learning and knowledge sharing (Practice to Policy): </a:t>
            </a:r>
            <a:r>
              <a:rPr lang="en-US" sz="1400" dirty="0">
                <a:solidFill>
                  <a:prstClr val="black"/>
                </a:solidFill>
              </a:rPr>
              <a:t>Targeted research, monitoring and analysis to better quantify the benefits of local enterprise solutions</a:t>
            </a:r>
          </a:p>
          <a:p>
            <a:pPr marL="403225" lvl="1" indent="-177800">
              <a:lnSpc>
                <a:spcPct val="120000"/>
              </a:lnSpc>
              <a:spcBef>
                <a:spcPts val="600"/>
              </a:spcBef>
            </a:pPr>
            <a:r>
              <a:rPr lang="en-US" sz="1400" b="1" dirty="0"/>
              <a:t>Equitable access to finance: </a:t>
            </a:r>
            <a:r>
              <a:rPr lang="en-US" sz="1400" i="1" dirty="0"/>
              <a:t>A national/central finance platform </a:t>
            </a:r>
            <a:r>
              <a:rPr lang="en-US" sz="1400" dirty="0"/>
              <a:t>that enhances local access to the various available sources and forms of domestic (public/private) and international finance in a more coherent and integrated manner, including environmental finance </a:t>
            </a:r>
          </a:p>
        </p:txBody>
      </p:sp>
      <p:sp>
        <p:nvSpPr>
          <p:cNvPr id="7" name="Rectangle 6"/>
          <p:cNvSpPr/>
          <p:nvPr/>
        </p:nvSpPr>
        <p:spPr>
          <a:xfrm flipV="1">
            <a:off x="0" y="628523"/>
            <a:ext cx="9144000" cy="46300"/>
          </a:xfrm>
          <a:prstGeom prst="rect">
            <a:avLst/>
          </a:prstGeom>
          <a:solidFill>
            <a:schemeClr val="bg1">
              <a:lumMod val="8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b="1" dirty="0">
              <a:solidFill>
                <a:schemeClr val="tx1"/>
              </a:solidFill>
            </a:endParaRPr>
          </a:p>
        </p:txBody>
      </p:sp>
      <p:pic>
        <p:nvPicPr>
          <p:cNvPr id="9" name="Picture 8"/>
          <p:cNvPicPr>
            <a:picLocks noChangeAspect="1"/>
          </p:cNvPicPr>
          <p:nvPr/>
        </p:nvPicPr>
        <p:blipFill rotWithShape="1">
          <a:blip r:embed="rId3"/>
          <a:srcRect l="6541" t="19676" r="2745" b="27778"/>
          <a:stretch/>
        </p:blipFill>
        <p:spPr>
          <a:xfrm>
            <a:off x="8215207" y="-27382"/>
            <a:ext cx="928793" cy="904876"/>
          </a:xfrm>
          <a:prstGeom prst="rect">
            <a:avLst/>
          </a:prstGeom>
        </p:spPr>
      </p:pic>
      <p:pic>
        <p:nvPicPr>
          <p:cNvPr id="8" name="Picture 7" descr="Leon Sra:Users:leonsra:Desktop:Screen Shot 2017-10-17 at 5.28.38 PM.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2480" y="1056415"/>
            <a:ext cx="3381520" cy="2838252"/>
          </a:xfrm>
          <a:prstGeom prst="rect">
            <a:avLst/>
          </a:prstGeom>
          <a:noFill/>
          <a:ln>
            <a:noFill/>
          </a:ln>
        </p:spPr>
      </p:pic>
      <p:sp>
        <p:nvSpPr>
          <p:cNvPr id="2" name="Rectangle 1"/>
          <p:cNvSpPr/>
          <p:nvPr/>
        </p:nvSpPr>
        <p:spPr>
          <a:xfrm>
            <a:off x="127000" y="4027241"/>
            <a:ext cx="8664222" cy="2719719"/>
          </a:xfrm>
          <a:prstGeom prst="rect">
            <a:avLst/>
          </a:prstGeom>
        </p:spPr>
        <p:txBody>
          <a:bodyPr wrap="square">
            <a:spAutoFit/>
          </a:bodyPr>
          <a:lstStyle/>
          <a:p>
            <a:pPr marL="403225" lvl="1" indent="-177800" defTabSz="914354">
              <a:lnSpc>
                <a:spcPct val="120000"/>
              </a:lnSpc>
              <a:spcBef>
                <a:spcPts val="600"/>
              </a:spcBef>
              <a:buFont typeface="Arial" panose="020B0604020202020204" pitchFamily="34" charset="0"/>
              <a:buChar char="•"/>
            </a:pPr>
            <a:r>
              <a:rPr lang="en-US" sz="1400" b="1" dirty="0">
                <a:solidFill>
                  <a:prstClr val="black"/>
                </a:solidFill>
              </a:rPr>
              <a:t>Enterprise support services: </a:t>
            </a:r>
          </a:p>
          <a:p>
            <a:pPr marL="968351" lvl="2" indent="-285750" defTabSz="914354">
              <a:lnSpc>
                <a:spcPct val="120000"/>
              </a:lnSpc>
              <a:spcBef>
                <a:spcPts val="600"/>
              </a:spcBef>
              <a:buFont typeface="Courier New"/>
              <a:buChar char="o"/>
            </a:pPr>
            <a:r>
              <a:rPr lang="en-US" sz="1400" b="1" dirty="0">
                <a:solidFill>
                  <a:prstClr val="black"/>
                </a:solidFill>
              </a:rPr>
              <a:t>Role of aggregators: </a:t>
            </a:r>
            <a:r>
              <a:rPr lang="en-US" sz="1400" dirty="0">
                <a:solidFill>
                  <a:prstClr val="black"/>
                </a:solidFill>
              </a:rPr>
              <a:t>To scale up enterprises, it needs systemic availability of services – technology, finance and capacity needs, to establish new LGEs and service the running ones</a:t>
            </a:r>
          </a:p>
          <a:p>
            <a:pPr marL="968351" lvl="2" indent="-285750" defTabSz="914354">
              <a:lnSpc>
                <a:spcPct val="120000"/>
              </a:lnSpc>
              <a:spcBef>
                <a:spcPts val="600"/>
              </a:spcBef>
              <a:buFont typeface="Courier New"/>
              <a:buChar char="o"/>
            </a:pPr>
            <a:r>
              <a:rPr lang="en-US" sz="1400" b="1" dirty="0">
                <a:solidFill>
                  <a:prstClr val="black"/>
                </a:solidFill>
              </a:rPr>
              <a:t>Role of platforms: </a:t>
            </a:r>
            <a:r>
              <a:rPr lang="en-US" sz="1400" dirty="0">
                <a:solidFill>
                  <a:prstClr val="black"/>
                </a:solidFill>
              </a:rPr>
              <a:t>A clearinghouse for support services to ensure that technical inputs and services including capacity development—are accessible and coordinated</a:t>
            </a:r>
          </a:p>
          <a:p>
            <a:pPr marL="403225" lvl="1" indent="-177800" defTabSz="914354">
              <a:lnSpc>
                <a:spcPct val="120000"/>
              </a:lnSpc>
              <a:spcBef>
                <a:spcPts val="600"/>
              </a:spcBef>
              <a:buFont typeface="Arial" panose="020B0604020202020204" pitchFamily="34" charset="0"/>
              <a:buChar char="•"/>
            </a:pPr>
            <a:r>
              <a:rPr lang="en-US" sz="1400" b="1" dirty="0"/>
              <a:t>Supportive policy environment for LGEs</a:t>
            </a:r>
            <a:r>
              <a:rPr lang="en-US" sz="1400" dirty="0"/>
              <a:t>.</a:t>
            </a:r>
            <a:r>
              <a:rPr lang="en-US" sz="1400" i="1" dirty="0"/>
              <a:t> A targeted policy reform agenda</a:t>
            </a:r>
            <a:r>
              <a:rPr lang="en-US" sz="1400" dirty="0"/>
              <a:t> that identifies the most urgent policy shifts and fiscal reforms necessary to support local enterprise development and promote scaling of green and inclusive enterprises </a:t>
            </a:r>
          </a:p>
          <a:p>
            <a:pPr marL="403225" lvl="1" indent="-177800" defTabSz="914354">
              <a:lnSpc>
                <a:spcPct val="120000"/>
              </a:lnSpc>
              <a:spcBef>
                <a:spcPts val="600"/>
              </a:spcBef>
              <a:buFont typeface="Arial" panose="020B0604020202020204" pitchFamily="34" charset="0"/>
              <a:buChar char="•"/>
            </a:pPr>
            <a:endParaRPr lang="en-US" sz="1400" dirty="0">
              <a:solidFill>
                <a:prstClr val="black"/>
              </a:solidFill>
            </a:endParaRPr>
          </a:p>
        </p:txBody>
      </p:sp>
    </p:spTree>
    <p:extLst>
      <p:ext uri="{BB962C8B-B14F-4D97-AF65-F5344CB8AC3E}">
        <p14:creationId xmlns:p14="http://schemas.microsoft.com/office/powerpoint/2010/main" val="749389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2"/>
            <a:ext cx="9144000" cy="621742"/>
          </a:xfrm>
          <a:prstGeom prst="rect">
            <a:avLst/>
          </a:prstGeom>
          <a:solidFill>
            <a:srgbClr val="92D050"/>
          </a:solidFill>
        </p:spPr>
        <p:txBody>
          <a:bodyPr vert="horz" lIns="91440" tIns="45720" rIns="91440" bIns="45720" rtlCol="0" anchor="ctr">
            <a:normAutofit/>
          </a:bodyPr>
          <a:lstStyle/>
          <a:p>
            <a:r>
              <a:rPr lang="en-US" sz="2000" b="1" dirty="0">
                <a:solidFill>
                  <a:schemeClr val="bg1"/>
                </a:solidFill>
              </a:rPr>
              <a:t>CASE STUDY: </a:t>
            </a:r>
            <a:r>
              <a:rPr lang="en-US" sz="2100" b="1" i="1" dirty="0">
                <a:solidFill>
                  <a:schemeClr val="bg1"/>
                </a:solidFill>
              </a:rPr>
              <a:t>ECOTRUST, Uganda</a:t>
            </a:r>
          </a:p>
        </p:txBody>
      </p:sp>
      <p:sp>
        <p:nvSpPr>
          <p:cNvPr id="5" name="Rectangle 4"/>
          <p:cNvSpPr/>
          <p:nvPr/>
        </p:nvSpPr>
        <p:spPr>
          <a:xfrm flipV="1">
            <a:off x="0" y="628523"/>
            <a:ext cx="9144000" cy="463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b="1" dirty="0">
              <a:solidFill>
                <a:schemeClr val="tx1"/>
              </a:solidFill>
            </a:endParaRPr>
          </a:p>
        </p:txBody>
      </p:sp>
      <p:pic>
        <p:nvPicPr>
          <p:cNvPr id="6" name="Picture 5"/>
          <p:cNvPicPr>
            <a:picLocks noChangeAspect="1"/>
          </p:cNvPicPr>
          <p:nvPr/>
        </p:nvPicPr>
        <p:blipFill rotWithShape="1">
          <a:blip r:embed="rId3"/>
          <a:srcRect l="6541" t="19676" r="2745" b="27778"/>
          <a:stretch/>
        </p:blipFill>
        <p:spPr>
          <a:xfrm>
            <a:off x="166582" y="5580946"/>
            <a:ext cx="928793" cy="904876"/>
          </a:xfrm>
          <a:prstGeom prst="rect">
            <a:avLst/>
          </a:prstGeom>
        </p:spPr>
      </p:pic>
      <p:pic>
        <p:nvPicPr>
          <p:cNvPr id="7" name="Picture 6" descr="reforestation bushenyi (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8222" y="1275287"/>
            <a:ext cx="2638779" cy="3578935"/>
          </a:xfrm>
          <a:prstGeom prst="rect">
            <a:avLst/>
          </a:prstGeom>
        </p:spPr>
      </p:pic>
      <p:sp>
        <p:nvSpPr>
          <p:cNvPr id="8" name="TextBox 7"/>
          <p:cNvSpPr txBox="1"/>
          <p:nvPr/>
        </p:nvSpPr>
        <p:spPr>
          <a:xfrm>
            <a:off x="0" y="702735"/>
            <a:ext cx="9144000" cy="369332"/>
          </a:xfrm>
          <a:prstGeom prst="rect">
            <a:avLst/>
          </a:prstGeom>
          <a:solidFill>
            <a:schemeClr val="bg1">
              <a:lumMod val="95000"/>
            </a:schemeClr>
          </a:solidFill>
        </p:spPr>
        <p:txBody>
          <a:bodyPr wrap="square" rtlCol="0">
            <a:spAutoFit/>
          </a:bodyPr>
          <a:lstStyle/>
          <a:p>
            <a:r>
              <a:rPr lang="en-US" b="1" i="1" dirty="0">
                <a:solidFill>
                  <a:schemeClr val="bg2">
                    <a:lumMod val="25000"/>
                  </a:schemeClr>
                </a:solidFill>
              </a:rPr>
              <a:t>Market solution that reduces unsustainable exploitation of forest resources</a:t>
            </a:r>
          </a:p>
        </p:txBody>
      </p:sp>
      <p:sp>
        <p:nvSpPr>
          <p:cNvPr id="9" name="TextBox 8"/>
          <p:cNvSpPr txBox="1"/>
          <p:nvPr/>
        </p:nvSpPr>
        <p:spPr>
          <a:xfrm>
            <a:off x="103430" y="1272008"/>
            <a:ext cx="6077237" cy="3416320"/>
          </a:xfrm>
          <a:prstGeom prst="rect">
            <a:avLst/>
          </a:prstGeom>
          <a:noFill/>
        </p:spPr>
        <p:txBody>
          <a:bodyPr wrap="square" rtlCol="0">
            <a:spAutoFit/>
          </a:bodyPr>
          <a:lstStyle/>
          <a:p>
            <a:pPr marL="285750" indent="-285750" algn="just">
              <a:spcBef>
                <a:spcPts val="600"/>
              </a:spcBef>
              <a:spcAft>
                <a:spcPts val="600"/>
              </a:spcAft>
              <a:buFont typeface="Arial" pitchFamily="34" charset="0"/>
              <a:buChar char="•"/>
            </a:pPr>
            <a:r>
              <a:rPr lang="en-US" sz="1400" b="1" dirty="0"/>
              <a:t>Plan Vivo System </a:t>
            </a:r>
            <a:r>
              <a:rPr lang="en-US" sz="1400" dirty="0"/>
              <a:t>(www.planvivo.org) (a set of guidelines, procedures and standards representing a tried and tested system for generating carbon offsets) is used whilst promoting </a:t>
            </a:r>
            <a:r>
              <a:rPr lang="en-US" sz="1400" b="1" dirty="0"/>
              <a:t>sustainable land-use and improving livelihoods.</a:t>
            </a:r>
            <a:r>
              <a:rPr lang="en-US" sz="1400" dirty="0"/>
              <a:t> The carbon credits generated by the project are sold on the voluntary market. </a:t>
            </a:r>
          </a:p>
          <a:p>
            <a:pPr marL="285750" indent="-285750" algn="just">
              <a:spcBef>
                <a:spcPts val="600"/>
              </a:spcBef>
              <a:spcAft>
                <a:spcPts val="600"/>
              </a:spcAft>
              <a:buFont typeface="Arial" pitchFamily="34" charset="0"/>
              <a:buChar char="•"/>
            </a:pPr>
            <a:r>
              <a:rPr lang="en-US" sz="1400" dirty="0"/>
              <a:t>The programme started in </a:t>
            </a:r>
            <a:r>
              <a:rPr lang="en-US" sz="1400" b="1" dirty="0"/>
              <a:t>2003 with 33 farmers </a:t>
            </a:r>
            <a:r>
              <a:rPr lang="en-US" sz="1400" dirty="0"/>
              <a:t>in </a:t>
            </a:r>
            <a:r>
              <a:rPr lang="en-US" sz="1400" dirty="0" err="1"/>
              <a:t>Bushenyi</a:t>
            </a:r>
            <a:r>
              <a:rPr lang="en-US" sz="1400" dirty="0"/>
              <a:t> District and currently has over </a:t>
            </a:r>
            <a:r>
              <a:rPr lang="en-US" sz="1400" b="1" dirty="0"/>
              <a:t>6,000 farmers in ten different districts </a:t>
            </a:r>
            <a:r>
              <a:rPr lang="en-US" sz="1400" dirty="0"/>
              <a:t>registered into the project, and over </a:t>
            </a:r>
            <a:r>
              <a:rPr lang="en-US" sz="1400" b="1" dirty="0"/>
              <a:t>6000 hectares </a:t>
            </a:r>
            <a:r>
              <a:rPr lang="en-US" sz="1400" dirty="0"/>
              <a:t>under improved land-management across four landscapes. </a:t>
            </a:r>
          </a:p>
          <a:p>
            <a:pPr marL="285750" indent="-285750" algn="just">
              <a:spcBef>
                <a:spcPts val="600"/>
              </a:spcBef>
              <a:spcAft>
                <a:spcPts val="600"/>
              </a:spcAft>
              <a:buFont typeface="Arial" pitchFamily="34" charset="0"/>
              <a:buChar char="•"/>
            </a:pPr>
            <a:r>
              <a:rPr lang="en-US" sz="1400" b="1" dirty="0"/>
              <a:t>Tetra Pak, UK </a:t>
            </a:r>
            <a:r>
              <a:rPr lang="en-US" sz="1400" dirty="0"/>
              <a:t>committed to purchasing the credits to offset its carbon footprint for the first 5 years of the programme. The main private companies involved in the carbon offsets currently include </a:t>
            </a:r>
            <a:r>
              <a:rPr lang="en-US" sz="1400" b="1" dirty="0" err="1"/>
              <a:t>Arla</a:t>
            </a:r>
            <a:r>
              <a:rPr lang="en-US" sz="1400" b="1" dirty="0"/>
              <a:t> and Max </a:t>
            </a:r>
            <a:r>
              <a:rPr lang="en-US" sz="1400" b="1" dirty="0" err="1"/>
              <a:t>Hamburgerrestauranger</a:t>
            </a:r>
            <a:r>
              <a:rPr lang="en-US" sz="1400" b="1" dirty="0"/>
              <a:t> AB </a:t>
            </a:r>
            <a:r>
              <a:rPr lang="en-US" sz="1400" dirty="0"/>
              <a:t>both located in Sweden, who account for more than 100,000 tCO2e offsets annually.</a:t>
            </a:r>
          </a:p>
        </p:txBody>
      </p:sp>
      <p:sp>
        <p:nvSpPr>
          <p:cNvPr id="10" name="TextBox 9"/>
          <p:cNvSpPr txBox="1"/>
          <p:nvPr/>
        </p:nvSpPr>
        <p:spPr>
          <a:xfrm>
            <a:off x="1235034" y="5179621"/>
            <a:ext cx="7730836" cy="1323439"/>
          </a:xfrm>
          <a:prstGeom prst="rect">
            <a:avLst/>
          </a:prstGeom>
          <a:solidFill>
            <a:schemeClr val="bg1">
              <a:lumMod val="95000"/>
            </a:schemeClr>
          </a:solidFill>
        </p:spPr>
        <p:txBody>
          <a:bodyPr wrap="square" rtlCol="0">
            <a:spAutoFit/>
          </a:bodyPr>
          <a:lstStyle/>
          <a:p>
            <a:r>
              <a:rPr lang="en-US" sz="1600" i="1" dirty="0"/>
              <a:t>The model has proven to be very effective in establishing long-term market – based incentives for adoption of good practices and very cost effective in delivering multiple environmental, livelihood and social benefits. The model ensures that mechanisms are in place to deliver these benefits to the most vulnerable communities by linking them directly to multiple sources of financing &amp; markets. </a:t>
            </a:r>
          </a:p>
        </p:txBody>
      </p:sp>
    </p:spTree>
    <p:extLst>
      <p:ext uri="{BB962C8B-B14F-4D97-AF65-F5344CB8AC3E}">
        <p14:creationId xmlns:p14="http://schemas.microsoft.com/office/powerpoint/2010/main" val="968534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2487</TotalTime>
  <Words>1657</Words>
  <Application>Microsoft Office PowerPoint</Application>
  <PresentationFormat>On-screen Show (4:3)</PresentationFormat>
  <Paragraphs>139</Paragraphs>
  <Slides>15</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Avenir</vt:lpstr>
      <vt:lpstr>Avenir Book</vt:lpstr>
      <vt:lpstr>Calibri</vt:lpstr>
      <vt:lpstr>Calibri Light</vt:lpstr>
      <vt:lpstr>Courier New</vt:lpstr>
      <vt:lpstr>Mangal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Priyali</dc:creator>
  <cp:lastModifiedBy>Nicole Leotaud</cp:lastModifiedBy>
  <cp:revision>285</cp:revision>
  <cp:lastPrinted>2017-07-27T09:03:41Z</cp:lastPrinted>
  <dcterms:created xsi:type="dcterms:W3CDTF">2017-07-27T07:07:02Z</dcterms:created>
  <dcterms:modified xsi:type="dcterms:W3CDTF">2017-11-03T19:19:43Z</dcterms:modified>
</cp:coreProperties>
</file>