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E736F"/>
    <a:srgbClr val="52B9A9"/>
    <a:srgbClr val="666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1D2363-09AC-46BC-B120-47E1EF592E79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BCB5-BA98-4272-90D6-535575639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1D2363-09AC-46BC-B120-47E1EF592E79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BCB5-BA98-4272-90D6-535575639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1D2363-09AC-46BC-B120-47E1EF592E79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BCB5-BA98-4272-90D6-535575639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9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1D2363-09AC-46BC-B120-47E1EF592E79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BCB5-BA98-4272-90D6-535575639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2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1D2363-09AC-46BC-B120-47E1EF592E79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BCB5-BA98-4272-90D6-535575639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1D2363-09AC-46BC-B120-47E1EF592E79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BCB5-BA98-4272-90D6-535575639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1D2363-09AC-46BC-B120-47E1EF592E79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BCB5-BA98-4272-90D6-535575639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0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1D2363-09AC-46BC-B120-47E1EF592E79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BCB5-BA98-4272-90D6-535575639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8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1D2363-09AC-46BC-B120-47E1EF592E79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BCB5-BA98-4272-90D6-535575639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4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1D2363-09AC-46BC-B120-47E1EF592E79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BCB5-BA98-4272-90D6-535575639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0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1D2363-09AC-46BC-B120-47E1EF592E79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5DBCB5-BA98-4272-90D6-535575639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8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627E07-DA7C-4E70-BCC5-09D7226B3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424" y="1766031"/>
            <a:ext cx="7828865" cy="441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Franklin gothic book, grey</a:t>
            </a:r>
          </a:p>
          <a:p>
            <a:pPr lvl="1"/>
            <a:r>
              <a:rPr lang="en-GB" sz="24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Franklin gothic book, aqua </a:t>
            </a:r>
          </a:p>
          <a:p>
            <a:pPr lvl="1"/>
            <a:r>
              <a:rPr lang="en-GB" sz="2400" b="1" dirty="0">
                <a:solidFill>
                  <a:srgbClr val="EE736F"/>
                </a:solidFill>
                <a:latin typeface="Franklin Gothic Book" panose="020B0503020102020204" pitchFamily="34" charset="0"/>
              </a:rPr>
              <a:t>Franklin gothic book, rose</a:t>
            </a:r>
            <a:endParaRPr lang="en-GB" dirty="0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9EE2187D-5076-472C-AE4E-FA87948E7A4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57566" y="6257904"/>
            <a:ext cx="8237051" cy="0"/>
          </a:xfrm>
          <a:prstGeom prst="line">
            <a:avLst/>
          </a:prstGeom>
          <a:noFill/>
          <a:ln w="12700">
            <a:solidFill>
              <a:srgbClr val="52B9A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4B86A6C5-8574-4853-BF62-D0D33CA7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47" y="228892"/>
            <a:ext cx="6063004" cy="840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856841-8542-41CC-BB81-36E93539A9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254" y="228892"/>
            <a:ext cx="1073035" cy="1090342"/>
          </a:xfrm>
          <a:prstGeom prst="rect">
            <a:avLst/>
          </a:prstGeom>
        </p:spPr>
      </p:pic>
      <p:pic>
        <p:nvPicPr>
          <p:cNvPr id="2050" name="image02.png">
            <a:extLst>
              <a:ext uri="{FF2B5EF4-FFF2-40B4-BE49-F238E27FC236}">
                <a16:creationId xmlns:a16="http://schemas.microsoft.com/office/drawing/2014/main" id="{ECA3AE42-F1F8-49B6-9176-303534EE4C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0" y="6396561"/>
            <a:ext cx="37782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6E413629-F186-4C67-9DD1-1017D3DEA7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566" y="57044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68B76436-B94A-42F6-A920-2472CE3AC4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3658" y="6060263"/>
            <a:ext cx="8271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uli"/>
                <a:cs typeface="Muli"/>
              </a:rPr>
            </a:br>
            <a:br>
              <a:rPr kumimoji="0" lang="en-GB" altLang="en-US" sz="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uli"/>
                <a:cs typeface="Muli"/>
              </a:rPr>
            </a:b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666A73"/>
                </a:solidFill>
                <a:effectLst/>
                <a:latin typeface="Franklin Gothic Book" panose="020B0503020102020204" pitchFamily="34" charset="0"/>
                <a:ea typeface="Muli"/>
                <a:cs typeface="Muli"/>
              </a:rPr>
              <a:t>Green Economy Coalition policy dialogues are funded in 		  		      </a:t>
            </a: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666A73"/>
                </a:solidFill>
                <a:effectLst/>
                <a:latin typeface="Franklin Gothic Book" panose="020B0503020102020204" pitchFamily="34" charset="0"/>
                <a:ea typeface="Muli"/>
                <a:cs typeface="Muli"/>
              </a:rPr>
              <a:t>#GetAStake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666A73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 </a:t>
            </a:r>
            <a:b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666A73"/>
                </a:solidFill>
                <a:effectLst/>
                <a:latin typeface="Franklin Gothic Book" panose="020B0503020102020204" pitchFamily="34" charset="0"/>
                <a:ea typeface="Muli"/>
                <a:cs typeface="Muli"/>
              </a:rPr>
            </a:b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666A73"/>
                </a:solidFill>
                <a:effectLst/>
                <a:latin typeface="Franklin Gothic Book" panose="020B0503020102020204" pitchFamily="34" charset="0"/>
                <a:ea typeface="Muli"/>
                <a:cs typeface="Muli"/>
              </a:rPr>
              <a:t>collaboration with the European Union (DCI-ENV/2016/372-847)				    </a:t>
            </a: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666A73"/>
                </a:solidFill>
                <a:effectLst/>
                <a:latin typeface="Franklin Gothic Book" panose="020B0503020102020204" pitchFamily="34" charset="0"/>
                <a:ea typeface="Muli"/>
                <a:cs typeface="Muli"/>
              </a:rPr>
              <a:t>@GECoalition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666A73"/>
              </a:solidFill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2D77E7E-E5CC-4924-855C-8B1FAB23D1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87" y="6320052"/>
            <a:ext cx="386542" cy="38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8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C3D3B4-109A-4822-B702-98C760D9F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175" y="1347632"/>
            <a:ext cx="7264049" cy="1065401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solidFill>
                  <a:srgbClr val="EE736F"/>
                </a:solidFill>
                <a:latin typeface="Franklin Gothic Book" panose="020B0503020102020204" pitchFamily="34" charset="0"/>
              </a:rPr>
              <a:t>Finance for a Green Economy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8A860A-002A-44E9-BB5D-3816BDAFAF79}"/>
              </a:ext>
            </a:extLst>
          </p:cNvPr>
          <p:cNvSpPr/>
          <p:nvPr/>
        </p:nvSpPr>
        <p:spPr>
          <a:xfrm>
            <a:off x="780175" y="2012923"/>
            <a:ext cx="6593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with Benoît Lallemand – Finance Watch</a:t>
            </a:r>
          </a:p>
        </p:txBody>
      </p:sp>
      <p:pic>
        <p:nvPicPr>
          <p:cNvPr id="3074" name="Picture 2" descr="https://4.bp.blogspot.com/-xIskJmM7Uwk/Ws3dGTFfCRI/AAAAAAAAAo4/94msWulB32YtTEN0Hqbx3jO6-FJ5UCs_QCLcBGAs/s1600/Logo%2BFinance%2BWatch.jpeg">
            <a:extLst>
              <a:ext uri="{FF2B5EF4-FFF2-40B4-BE49-F238E27FC236}">
                <a16:creationId xmlns:a16="http://schemas.microsoft.com/office/drawing/2014/main" id="{FD3956F3-D4EE-44B4-B46E-7A1B9C35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2" y="147762"/>
            <a:ext cx="1227185" cy="10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28F799-8ED9-4149-A35F-36D6CB3F691E}"/>
              </a:ext>
            </a:extLst>
          </p:cNvPr>
          <p:cNvSpPr/>
          <p:nvPr/>
        </p:nvSpPr>
        <p:spPr>
          <a:xfrm>
            <a:off x="5603217" y="2822288"/>
            <a:ext cx="3005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How can reforming the financial system help support the green economy?</a:t>
            </a:r>
          </a:p>
          <a:p>
            <a:endParaRPr lang="en-GB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How can finance help people around the world get a stake in the transition?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What should PAGE Ministers be prioritising on finance?</a:t>
            </a:r>
          </a:p>
        </p:txBody>
      </p:sp>
      <p:pic>
        <p:nvPicPr>
          <p:cNvPr id="14" name="Picture 2" descr="https://www.finance-watch.org/wp-content/uploads/2018/09/BestInterestEnglish.jpg">
            <a:extLst>
              <a:ext uri="{FF2B5EF4-FFF2-40B4-BE49-F238E27FC236}">
                <a16:creationId xmlns:a16="http://schemas.microsoft.com/office/drawing/2014/main" id="{183DC1B4-84ED-4315-B9C5-E0932A47B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7458" r="4497" b="17274"/>
          <a:stretch/>
        </p:blipFill>
        <p:spPr bwMode="auto">
          <a:xfrm>
            <a:off x="780175" y="2576067"/>
            <a:ext cx="4721238" cy="30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finance-watch.org/wp-content/uploads/2018/09/BestInterestEnglish.jpg">
            <a:extLst>
              <a:ext uri="{FF2B5EF4-FFF2-40B4-BE49-F238E27FC236}">
                <a16:creationId xmlns:a16="http://schemas.microsoft.com/office/drawing/2014/main" id="{580D01B7-D4D2-402E-9794-11BD826CA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2557" r="4497" b="92835"/>
          <a:stretch/>
        </p:blipFill>
        <p:spPr bwMode="auto">
          <a:xfrm>
            <a:off x="780175" y="5630047"/>
            <a:ext cx="4721238" cy="1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1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C3D3B4-109A-4822-B702-98C760D9F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175" y="1347632"/>
            <a:ext cx="7264049" cy="1474656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solidFill>
                  <a:srgbClr val="EE736F"/>
                </a:solidFill>
                <a:latin typeface="Franklin Gothic Book" panose="020B0503020102020204" pitchFamily="34" charset="0"/>
              </a:rPr>
              <a:t>Small &amp; Informal Business in a Green Economy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8A860A-002A-44E9-BB5D-3816BDAFAF79}"/>
              </a:ext>
            </a:extLst>
          </p:cNvPr>
          <p:cNvSpPr/>
          <p:nvPr/>
        </p:nvSpPr>
        <p:spPr>
          <a:xfrm>
            <a:off x="780175" y="2622233"/>
            <a:ext cx="6593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with Christine Meyer, Rest Kanju, and Rainer Agster – SEED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28F799-8ED9-4149-A35F-36D6CB3F691E}"/>
              </a:ext>
            </a:extLst>
          </p:cNvPr>
          <p:cNvSpPr/>
          <p:nvPr/>
        </p:nvSpPr>
        <p:spPr>
          <a:xfrm>
            <a:off x="6014286" y="3151812"/>
            <a:ext cx="3005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What policies can empower SMEs and informal business to be part of the green economy?</a:t>
            </a:r>
          </a:p>
          <a:p>
            <a:endParaRPr lang="en-GB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How can entrepreneurship help people get a stake in the transition?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What should PAGE Ministers be prioritising to support green SMEs?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678D3A-91B7-414C-9F94-0656A0263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6" t="6444" r="24623" b="40327"/>
          <a:stretch/>
        </p:blipFill>
        <p:spPr bwMode="auto">
          <a:xfrm>
            <a:off x="238124" y="214628"/>
            <a:ext cx="1048443" cy="10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E0CE60-564B-424A-9324-04D8A6FD7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10"/>
          <a:stretch/>
        </p:blipFill>
        <p:spPr>
          <a:xfrm>
            <a:off x="662980" y="3231863"/>
            <a:ext cx="5219219" cy="27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9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C3D3B4-109A-4822-B702-98C760D9F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825" y="762931"/>
            <a:ext cx="7264049" cy="106540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4400" b="1" dirty="0">
                <a:solidFill>
                  <a:srgbClr val="EE736F"/>
                </a:solidFill>
                <a:latin typeface="Franklin Gothic Book" panose="020B0503020102020204" pitchFamily="34" charset="0"/>
              </a:rPr>
              <a:t>Delivering Inclusion in a Green Economy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8A860A-002A-44E9-BB5D-3816BDAFAF79}"/>
              </a:ext>
            </a:extLst>
          </p:cNvPr>
          <p:cNvSpPr/>
          <p:nvPr/>
        </p:nvSpPr>
        <p:spPr>
          <a:xfrm>
            <a:off x="646825" y="1628277"/>
            <a:ext cx="6593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with Peter Poschen – University of Freiburg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28F799-8ED9-4149-A35F-36D6CB3F691E}"/>
              </a:ext>
            </a:extLst>
          </p:cNvPr>
          <p:cNvSpPr/>
          <p:nvPr/>
        </p:nvSpPr>
        <p:spPr>
          <a:xfrm>
            <a:off x="5575145" y="2634631"/>
            <a:ext cx="33308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Which policies are most important for making the transition to green economies as inclusive as possible?</a:t>
            </a:r>
          </a:p>
          <a:p>
            <a:endParaRPr lang="en-GB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What processes can help to ensure people get a stake in the transition?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What should PAGE Ministers be prioritising to deliver inclusion?</a:t>
            </a:r>
          </a:p>
        </p:txBody>
      </p:sp>
      <p:pic>
        <p:nvPicPr>
          <p:cNvPr id="5122" name="Picture 2" descr="https://www.ilo.org/wcmsp5/groups/public/---dgreports/---dcomm/documents/image/wcms_373205.jpg">
            <a:extLst>
              <a:ext uri="{FF2B5EF4-FFF2-40B4-BE49-F238E27FC236}">
                <a16:creationId xmlns:a16="http://schemas.microsoft.com/office/drawing/2014/main" id="{9AEFC8D7-F0D8-40DE-8D8A-501527BE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5" y="2499205"/>
            <a:ext cx="2096507" cy="31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22FEBE-56EF-4995-B6C6-BEEC226AB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716" y="2499205"/>
            <a:ext cx="2349334" cy="31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8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C3D3B4-109A-4822-B702-98C760D9F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175" y="1176182"/>
            <a:ext cx="7264049" cy="1474656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solidFill>
                  <a:srgbClr val="EE736F"/>
                </a:solidFill>
                <a:latin typeface="Franklin Gothic Book" panose="020B0503020102020204" pitchFamily="34" charset="0"/>
              </a:rPr>
              <a:t>Natural Capital &amp; Strategies for a Green Economy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8A860A-002A-44E9-BB5D-3816BDAFAF79}"/>
              </a:ext>
            </a:extLst>
          </p:cNvPr>
          <p:cNvSpPr/>
          <p:nvPr/>
        </p:nvSpPr>
        <p:spPr>
          <a:xfrm>
            <a:off x="780175" y="2450783"/>
            <a:ext cx="6593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with Mark Gough – Natural Capital Coalition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28F799-8ED9-4149-A35F-36D6CB3F691E}"/>
              </a:ext>
            </a:extLst>
          </p:cNvPr>
          <p:cNvSpPr/>
          <p:nvPr/>
        </p:nvSpPr>
        <p:spPr>
          <a:xfrm>
            <a:off x="5962650" y="2765138"/>
            <a:ext cx="30765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How can natural capital approaches and other strategies help deliver green economies?</a:t>
            </a:r>
          </a:p>
          <a:p>
            <a:endParaRPr lang="en-GB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How do these strategies make sure people get a stake in the transition?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What strategies should PAGE Ministers be prioritising?</a:t>
            </a:r>
          </a:p>
        </p:txBody>
      </p:sp>
      <p:pic>
        <p:nvPicPr>
          <p:cNvPr id="6146" name="Picture 2" descr="https://altusimpact.com/wp-content/uploads/2016/02/natural-capital-coalition-1.png">
            <a:extLst>
              <a:ext uri="{FF2B5EF4-FFF2-40B4-BE49-F238E27FC236}">
                <a16:creationId xmlns:a16="http://schemas.microsoft.com/office/drawing/2014/main" id="{44D6249D-F5FA-4211-B779-867CDE76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88994"/>
            <a:ext cx="1876425" cy="77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naturalcapitalcoalition.org/wp-content/uploads/2016/07/figure_1.2.jpg">
            <a:extLst>
              <a:ext uri="{FF2B5EF4-FFF2-40B4-BE49-F238E27FC236}">
                <a16:creationId xmlns:a16="http://schemas.microsoft.com/office/drawing/2014/main" id="{1A90300A-F4EF-4CF1-B594-5B8F4D53B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3507" r="3224" b="3507"/>
          <a:stretch/>
        </p:blipFill>
        <p:spPr bwMode="auto">
          <a:xfrm>
            <a:off x="409575" y="2850893"/>
            <a:ext cx="5591176" cy="320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4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210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Franklin Gothic Book</vt:lpstr>
      <vt:lpstr>Muli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Hopkins</dc:creator>
  <cp:lastModifiedBy>Chris Hopkins</cp:lastModifiedBy>
  <cp:revision>22</cp:revision>
  <dcterms:created xsi:type="dcterms:W3CDTF">2018-11-19T14:10:27Z</dcterms:created>
  <dcterms:modified xsi:type="dcterms:W3CDTF">2018-12-07T11:59:29Z</dcterms:modified>
</cp:coreProperties>
</file>